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ppt/tags/tag10.xml" ContentType="application/vnd.openxmlformats-officedocument.presentationml.tags+xml"/>
  <Override PartName="/ppt/notesSlides/notesSlide7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10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34"/>
  </p:notesMasterIdLst>
  <p:handoutMasterIdLst>
    <p:handoutMasterId r:id="rId35"/>
  </p:handoutMasterIdLst>
  <p:sldIdLst>
    <p:sldId id="256" r:id="rId5"/>
    <p:sldId id="281" r:id="rId6"/>
    <p:sldId id="258" r:id="rId7"/>
    <p:sldId id="259" r:id="rId8"/>
    <p:sldId id="260" r:id="rId9"/>
    <p:sldId id="286" r:id="rId10"/>
    <p:sldId id="261" r:id="rId11"/>
    <p:sldId id="262" r:id="rId12"/>
    <p:sldId id="263" r:id="rId13"/>
    <p:sldId id="278" r:id="rId14"/>
    <p:sldId id="279" r:id="rId15"/>
    <p:sldId id="283" r:id="rId16"/>
    <p:sldId id="265" r:id="rId17"/>
    <p:sldId id="266" r:id="rId18"/>
    <p:sldId id="267" r:id="rId19"/>
    <p:sldId id="287" r:id="rId20"/>
    <p:sldId id="268" r:id="rId21"/>
    <p:sldId id="269" r:id="rId22"/>
    <p:sldId id="272" r:id="rId23"/>
    <p:sldId id="273" r:id="rId24"/>
    <p:sldId id="275" r:id="rId25"/>
    <p:sldId id="276" r:id="rId26"/>
    <p:sldId id="285" r:id="rId27"/>
    <p:sldId id="280" r:id="rId28"/>
    <p:sldId id="282" r:id="rId29"/>
    <p:sldId id="274" r:id="rId30"/>
    <p:sldId id="270" r:id="rId31"/>
    <p:sldId id="271" r:id="rId32"/>
    <p:sldId id="277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A6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2575" autoAdjust="0"/>
    <p:restoredTop sz="90169" autoAdjust="0"/>
  </p:normalViewPr>
  <p:slideViewPr>
    <p:cSldViewPr snapToGrid="0" snapToObjects="1">
      <p:cViewPr>
        <p:scale>
          <a:sx n="95" d="100"/>
          <a:sy n="95" d="100"/>
        </p:scale>
        <p:origin x="-1120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30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9D81F1-0014-4948-9D6C-508524C58034}" type="datetimeFigureOut">
              <a:rPr lang="en-US" smtClean="0"/>
              <a:t>11/29/12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E7B216-59BC-234F-BA49-F968CA01A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5294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3.pn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CD91C-19C7-DF4A-BB74-227E98C23C03}" type="datetimeFigureOut">
              <a:rPr lang="en-US" smtClean="0"/>
              <a:t>11/29/12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45ABDE-AC93-294A-B4EB-A241F54D2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753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57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Explain all of the cases from the sender’s perspective.</a:t>
            </a:r>
            <a:r>
              <a:rPr lang="en-US" baseline="0" dirty="0" smtClean="0"/>
              <a:t> The receiver case will be the dual of this.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Case 1 is straight-forward, and requires no special handling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35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465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* sharing</a:t>
            </a:r>
            <a:r>
              <a:rPr lang="en-US" baseline="0" dirty="0" smtClean="0"/>
              <a:t> mutable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384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Slide 2    -- Summary – Problem of too many --  How can efficient program these resources?</a:t>
            </a:r>
          </a:p>
          <a:p>
            <a:pPr marL="171450" indent="-171450">
              <a:buFontTx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Slide 5,6 -- Automatic memory management. Think about combining the slides. Titles.</a:t>
            </a:r>
          </a:p>
          <a:p>
            <a:pPr marL="0" indent="0"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Slide 17,18 -- Summary -- sender blocks, value is local, receiver appears, message is transferred over the MPB.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Slide 19 -- Rename the lines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57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Emphasize</a:t>
            </a:r>
            <a:r>
              <a:rPr lang="en-US" baseline="0" dirty="0" smtClean="0"/>
              <a:t> that local heap can be collected locally, and there are no inter-coherence domain pointers.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409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77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(1)Heap grows from left to right</a:t>
            </a:r>
          </a:p>
          <a:p>
            <a:r>
              <a:rPr lang="en-US" dirty="0" smtClean="0"/>
              <a:t>(2) Recall</a:t>
            </a:r>
            <a:r>
              <a:rPr lang="en-US" baseline="0" dirty="0" smtClean="0"/>
              <a:t> that the objects in CSH are immutable objects. The value of immutable objects, by definition, will not change after allocation.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Since MAX_CSH_ADDR is &gt; y, it must be the case that we have read a CSH address which is greater than order equal to y. Hence, we would have performed an invalidation after the object y was allocated. Hence, there is no need to perform invalidation during read of y.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308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At 48 cores, 48% faster than using a single</a:t>
            </a:r>
            <a:r>
              <a:rPr lang="en-US" baseline="0" dirty="0" smtClean="0"/>
              <a:t> shared heap.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481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Slide 2    -- Summary – Problem of too many --  How can efficient program these resources?</a:t>
            </a:r>
          </a:p>
          <a:p>
            <a:pPr marL="171450" indent="-171450">
              <a:buFontTx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Slide 5,6 -- Automatic memory management. Think about combining the slides. Titles.</a:t>
            </a:r>
          </a:p>
          <a:p>
            <a:pPr marL="0" indent="0">
              <a:buFontTx/>
              <a:buNone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Slide 17,18 -- Summary -- sender blocks, value is local, receiver appears, message is transferred over the MPB.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 Slide 19 -- Rename the lines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57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3676" y="1722782"/>
            <a:ext cx="8270324" cy="1822453"/>
          </a:xfrm>
        </p:spPr>
        <p:txBody>
          <a:bodyPr/>
          <a:lstStyle>
            <a:lvl1pPr algn="ctr">
              <a:defRPr b="1" i="0" cap="none" normalizeH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FF136-1BAB-6F48-AEDD-4DF4FAADF349}" type="datetime1">
              <a:rPr lang="en-US" smtClean="0"/>
              <a:t>11/29/12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0725-6223-2A4E-A0C9-B34D14D9C2AB}" type="datetime1">
              <a:rPr lang="en-US" smtClean="0"/>
              <a:t>11/29/12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F7AC2-D4A8-B840-ACCD-A12F943097BC}" type="datetime1">
              <a:rPr lang="en-US" smtClean="0"/>
              <a:t>11/29/12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3CF0-01A6-9842-A706-F585E2E4E7F3}" type="datetime1">
              <a:rPr lang="en-US" smtClean="0"/>
              <a:t>11/29/12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410AB-C366-9440-AE09-D3C3F689313F}" type="datetime1">
              <a:rPr lang="en-US" smtClean="0"/>
              <a:t>11/29/12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5C22F-AEF5-454B-B18D-50883D32275A}" type="datetime1">
              <a:rPr lang="en-US" smtClean="0"/>
              <a:t>11/29/12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7203-B3B4-244D-86F2-4491CCD81726}" type="datetime1">
              <a:rPr lang="en-US" smtClean="0"/>
              <a:t>11/29/12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D37-8150-5948-9D81-ABDE6CAF8054}" type="datetime1">
              <a:rPr lang="en-US" smtClean="0"/>
              <a:t>11/29/12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144-FB40-8248-A3AE-19DAFBDB1892}" type="datetime1">
              <a:rPr lang="en-US" smtClean="0"/>
              <a:t>11/29/12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15E5-DCE0-5A48-96AE-0F70E9AA669B}" type="datetime1">
              <a:rPr lang="en-US" smtClean="0"/>
              <a:t>11/29/12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B82E0-856D-F44C-AE9E-E3A1597E6FAF}" type="datetime1">
              <a:rPr lang="en-US" smtClean="0"/>
              <a:t>11/29/12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20316"/>
            <a:ext cx="8229600" cy="745316"/>
          </a:xfrm>
          <a:prstGeom prst="rect">
            <a:avLst/>
          </a:prstGeom>
        </p:spPr>
        <p:txBody>
          <a:bodyPr vert="horz" lIns="91440" tIns="45720" rIns="91440" bIns="0" rtlCol="0" anchor="b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8712"/>
            <a:ext cx="8229600" cy="5127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02114-4555-8647-B37B-EF39C917AFB9}" type="datetime1">
              <a:rPr lang="en-US" smtClean="0"/>
              <a:t>11/29/12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8" name="Picture 7" descr="PU_sig132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573" y="6157111"/>
            <a:ext cx="1710227" cy="66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 normalizeH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5.emf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6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676" y="1722782"/>
            <a:ext cx="8270324" cy="1822453"/>
          </a:xfrm>
        </p:spPr>
        <p:txBody>
          <a:bodyPr>
            <a:normAutofit/>
          </a:bodyPr>
          <a:lstStyle/>
          <a:p>
            <a:r>
              <a:rPr lang="en-US" dirty="0" smtClean="0"/>
              <a:t>A Coherent and Managed Runtime for ML on the SCC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676" y="4475124"/>
            <a:ext cx="8270324" cy="1090789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chemeClr val="tx1"/>
                </a:solidFill>
              </a:rPr>
              <a:t>KC </a:t>
            </a:r>
            <a:r>
              <a:rPr lang="en-US" sz="2400" b="1" dirty="0" err="1" smtClean="0">
                <a:solidFill>
                  <a:schemeClr val="tx1"/>
                </a:solidFill>
              </a:rPr>
              <a:t>Sivaramakrishnan</a:t>
            </a:r>
            <a:r>
              <a:rPr lang="en-US" sz="2400" b="1" dirty="0">
                <a:solidFill>
                  <a:schemeClr val="tx1"/>
                </a:solidFill>
              </a:rPr>
              <a:t>	</a:t>
            </a:r>
            <a:r>
              <a:rPr lang="en-US" sz="2400" b="1" dirty="0" smtClean="0">
                <a:solidFill>
                  <a:schemeClr val="tx1"/>
                </a:solidFill>
              </a:rPr>
              <a:t>	</a:t>
            </a:r>
            <a:r>
              <a:rPr lang="en-US" sz="2400" dirty="0" smtClean="0">
                <a:solidFill>
                  <a:schemeClr val="tx1"/>
                </a:solidFill>
              </a:rPr>
              <a:t>Lukasz </a:t>
            </a:r>
            <a:r>
              <a:rPr lang="en-US" sz="2400" dirty="0" err="1" smtClean="0">
                <a:solidFill>
                  <a:schemeClr val="tx1"/>
                </a:solidFill>
              </a:rPr>
              <a:t>Ziarek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		Suresh </a:t>
            </a:r>
            <a:r>
              <a:rPr lang="en-US" sz="2400" dirty="0" err="1" smtClean="0">
                <a:solidFill>
                  <a:schemeClr val="tx1"/>
                </a:solidFill>
              </a:rPr>
              <a:t>Jagannathan</a:t>
            </a:r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000" i="1" dirty="0" smtClean="0">
                <a:solidFill>
                  <a:schemeClr val="tx1"/>
                </a:solidFill>
              </a:rPr>
              <a:t>Purdue University                     SUNY Buffalo 			Purdue 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74105" y="322178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 Placeholder 8"/>
          <p:cNvSpPr txBox="1">
            <a:spLocks/>
          </p:cNvSpPr>
          <p:nvPr/>
        </p:nvSpPr>
        <p:spPr>
          <a:xfrm>
            <a:off x="873676" y="3600451"/>
            <a:ext cx="5620084" cy="78903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23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Maintaining Consistency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Local heap objects are not shared by definition</a:t>
            </a:r>
          </a:p>
          <a:p>
            <a:r>
              <a:rPr lang="en-US" sz="2800" dirty="0" err="1" smtClean="0"/>
              <a:t>Uncached</a:t>
            </a:r>
            <a:r>
              <a:rPr lang="en-US" sz="2800" dirty="0" smtClean="0"/>
              <a:t> shared heap is consistent by construction</a:t>
            </a:r>
          </a:p>
          <a:p>
            <a:r>
              <a:rPr lang="en-US" sz="2800" dirty="0" smtClean="0"/>
              <a:t>Cached shared heap (CSH) uses SMC</a:t>
            </a:r>
          </a:p>
          <a:p>
            <a:pPr lvl="1"/>
            <a:r>
              <a:rPr lang="en-US" sz="2400" i="1" dirty="0" smtClean="0"/>
              <a:t>Invalidation</a:t>
            </a:r>
            <a:r>
              <a:rPr lang="en-US" sz="2400" dirty="0" smtClean="0"/>
              <a:t> and </a:t>
            </a:r>
            <a:r>
              <a:rPr lang="en-US" sz="2400" i="1" dirty="0" smtClean="0"/>
              <a:t>flush</a:t>
            </a:r>
            <a:r>
              <a:rPr lang="en-US" sz="2400" dirty="0" smtClean="0"/>
              <a:t> has to be managed by the runtime</a:t>
            </a:r>
          </a:p>
          <a:p>
            <a:pPr lvl="1"/>
            <a:r>
              <a:rPr lang="en-US" sz="2400" dirty="0" smtClean="0"/>
              <a:t>Unwise to </a:t>
            </a:r>
            <a:r>
              <a:rPr lang="en-US" sz="2400" i="1" dirty="0" smtClean="0">
                <a:solidFill>
                  <a:srgbClr val="FF0000"/>
                </a:solidFill>
              </a:rPr>
              <a:t>invalidate before every CSH read</a:t>
            </a:r>
            <a:r>
              <a:rPr lang="en-US" sz="2400" dirty="0" smtClean="0"/>
              <a:t> and </a:t>
            </a:r>
            <a:r>
              <a:rPr lang="en-US" sz="2400" i="1" dirty="0" smtClean="0">
                <a:solidFill>
                  <a:srgbClr val="FF0000"/>
                </a:solidFill>
              </a:rPr>
              <a:t>flush after every CSH write</a:t>
            </a:r>
          </a:p>
          <a:p>
            <a:r>
              <a:rPr lang="en-US" sz="2800" dirty="0" smtClean="0"/>
              <a:t>Solution</a:t>
            </a:r>
          </a:p>
          <a:p>
            <a:pPr lvl="1"/>
            <a:r>
              <a:rPr lang="en-US" sz="2400" dirty="0" smtClean="0"/>
              <a:t>Key observation: CSH only stores </a:t>
            </a:r>
            <a:r>
              <a:rPr lang="en-US" sz="2400" dirty="0">
                <a:solidFill>
                  <a:srgbClr val="FF0000"/>
                </a:solidFill>
              </a:rPr>
              <a:t>i</a:t>
            </a:r>
            <a:r>
              <a:rPr lang="en-US" sz="2400" dirty="0" smtClean="0">
                <a:solidFill>
                  <a:srgbClr val="FF0000"/>
                </a:solidFill>
              </a:rPr>
              <a:t>mmutable objects!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10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72481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</a:t>
            </a:r>
            <a:r>
              <a:rPr lang="en-US" dirty="0" smtClean="0"/>
              <a:t>Consistency (Reads)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11</a:t>
            </a:fld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457200" y="2936562"/>
            <a:ext cx="3306074" cy="817463"/>
            <a:chOff x="1555384" y="1214538"/>
            <a:chExt cx="3306074" cy="817463"/>
          </a:xfrm>
        </p:grpSpPr>
        <p:sp>
          <p:nvSpPr>
            <p:cNvPr id="5" name="Rectangle 4"/>
            <p:cNvSpPr/>
            <p:nvPr/>
          </p:nvSpPr>
          <p:spPr>
            <a:xfrm>
              <a:off x="1555384" y="1214539"/>
              <a:ext cx="1653037" cy="817462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600" dirty="0" err="1" smtClean="0"/>
                <a:t>Uncached</a:t>
              </a:r>
              <a:r>
                <a:rPr lang="en-US" sz="1600" dirty="0" smtClean="0"/>
                <a:t> Shared Heap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3208421" y="1214538"/>
              <a:ext cx="1653037" cy="81746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600" dirty="0" smtClean="0"/>
                <a:t>Cached Shared Heap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739752" y="3754025"/>
            <a:ext cx="1426430" cy="804903"/>
            <a:chOff x="4787761" y="2032001"/>
            <a:chExt cx="1426430" cy="804903"/>
          </a:xfrm>
        </p:grpSpPr>
        <p:cxnSp>
          <p:nvCxnSpPr>
            <p:cNvPr id="8" name="Straight Arrow Connector 7"/>
            <p:cNvCxnSpPr/>
            <p:nvPr/>
          </p:nvCxnSpPr>
          <p:spPr>
            <a:xfrm flipV="1">
              <a:off x="5681596" y="2032001"/>
              <a:ext cx="0" cy="52136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4787761" y="2529127"/>
              <a:ext cx="14264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MAX_CSH_ADDR</a:t>
              </a:r>
              <a:endParaRPr lang="en-US" sz="1400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189481" y="3754025"/>
            <a:ext cx="298427" cy="804903"/>
            <a:chOff x="7021624" y="2032001"/>
            <a:chExt cx="298427" cy="804903"/>
          </a:xfrm>
        </p:grpSpPr>
        <p:cxnSp>
          <p:nvCxnSpPr>
            <p:cNvPr id="10" name="Straight Arrow Connector 9"/>
            <p:cNvCxnSpPr/>
            <p:nvPr/>
          </p:nvCxnSpPr>
          <p:spPr>
            <a:xfrm flipV="1">
              <a:off x="7170838" y="2032001"/>
              <a:ext cx="0" cy="52136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7021624" y="2529127"/>
              <a:ext cx="2984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X</a:t>
              </a:r>
              <a:endParaRPr lang="en-US" sz="14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3763274" y="2943116"/>
            <a:ext cx="2033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Monaco"/>
                <a:cs typeface="Monaco"/>
              </a:rPr>
              <a:t>  0: read(x)</a:t>
            </a:r>
            <a:endParaRPr lang="en-US" sz="1400" dirty="0">
              <a:latin typeface="Monaco"/>
              <a:cs typeface="Monaco"/>
            </a:endParaRPr>
          </a:p>
        </p:txBody>
      </p:sp>
      <p:sp>
        <p:nvSpPr>
          <p:cNvPr id="18" name="Notched Right Arrow 17"/>
          <p:cNvSpPr/>
          <p:nvPr/>
        </p:nvSpPr>
        <p:spPr>
          <a:xfrm>
            <a:off x="4008849" y="3372829"/>
            <a:ext cx="1191112" cy="361362"/>
          </a:xfrm>
          <a:prstGeom prst="notch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5380726" y="2936562"/>
            <a:ext cx="3306074" cy="817463"/>
            <a:chOff x="1555384" y="1214538"/>
            <a:chExt cx="3306074" cy="817463"/>
          </a:xfrm>
        </p:grpSpPr>
        <p:sp>
          <p:nvSpPr>
            <p:cNvPr id="20" name="Rectangle 19"/>
            <p:cNvSpPr/>
            <p:nvPr/>
          </p:nvSpPr>
          <p:spPr>
            <a:xfrm>
              <a:off x="1555384" y="1214539"/>
              <a:ext cx="1653037" cy="817462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600" dirty="0" err="1" smtClean="0"/>
                <a:t>Uncached</a:t>
              </a:r>
              <a:r>
                <a:rPr lang="en-US" sz="1600" dirty="0" smtClean="0"/>
                <a:t> Shared Heap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208421" y="1214538"/>
              <a:ext cx="1653037" cy="81746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600" dirty="0" smtClean="0"/>
                <a:t>Cached Shared Heap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7347821" y="3734191"/>
            <a:ext cx="1802063" cy="804903"/>
            <a:chOff x="6042550" y="2032001"/>
            <a:chExt cx="1802063" cy="804903"/>
          </a:xfrm>
        </p:grpSpPr>
        <p:cxnSp>
          <p:nvCxnSpPr>
            <p:cNvPr id="26" name="Straight Arrow Connector 25"/>
            <p:cNvCxnSpPr/>
            <p:nvPr/>
          </p:nvCxnSpPr>
          <p:spPr>
            <a:xfrm flipV="1">
              <a:off x="6943582" y="2032001"/>
              <a:ext cx="0" cy="52136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6042550" y="2529127"/>
              <a:ext cx="18020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MAX_CSH_ADDR == X</a:t>
              </a:r>
              <a:endParaRPr lang="en-US" sz="1400" dirty="0"/>
            </a:p>
          </p:txBody>
        </p:sp>
      </p:grpSp>
      <p:sp>
        <p:nvSpPr>
          <p:cNvPr id="30" name="Oval Callout 29"/>
          <p:cNvSpPr/>
          <p:nvPr/>
        </p:nvSpPr>
        <p:spPr>
          <a:xfrm>
            <a:off x="3848345" y="4122900"/>
            <a:ext cx="2367888" cy="1037296"/>
          </a:xfrm>
          <a:prstGeom prst="wedgeEllipseCallout">
            <a:avLst>
              <a:gd name="adj1" fmla="val -25836"/>
              <a:gd name="adj2" fmla="val -91844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Invalidate before read – </a:t>
            </a:r>
            <a:r>
              <a:rPr lang="en-US" sz="1400" dirty="0" err="1" smtClean="0">
                <a:latin typeface="Monaco"/>
                <a:cs typeface="Monaco"/>
              </a:rPr>
              <a:t>smcAcquire</a:t>
            </a:r>
            <a:r>
              <a:rPr lang="en-US" sz="1400" dirty="0" smtClean="0">
                <a:latin typeface="Monaco"/>
                <a:cs typeface="Monaco"/>
              </a:rPr>
              <a:t>()</a:t>
            </a:r>
            <a:endParaRPr lang="en-US" sz="1400" dirty="0">
              <a:latin typeface="Monaco"/>
              <a:cs typeface="Monaco"/>
            </a:endParaRPr>
          </a:p>
        </p:txBody>
      </p:sp>
      <p:sp>
        <p:nvSpPr>
          <p:cNvPr id="32" name="Content Placeholder 2"/>
          <p:cNvSpPr>
            <a:spLocks noGrp="1"/>
          </p:cNvSpPr>
          <p:nvPr>
            <p:ph idx="1"/>
          </p:nvPr>
        </p:nvSpPr>
        <p:spPr>
          <a:xfrm>
            <a:off x="457200" y="1096211"/>
            <a:ext cx="8229600" cy="1002631"/>
          </a:xfrm>
        </p:spPr>
        <p:txBody>
          <a:bodyPr>
            <a:normAutofit/>
          </a:bodyPr>
          <a:lstStyle/>
          <a:p>
            <a:pPr marL="342900" lvl="1" indent="-342900">
              <a:buFont typeface="Arial"/>
              <a:buChar char="•"/>
            </a:pPr>
            <a:r>
              <a:rPr lang="en-US" sz="2400" dirty="0"/>
              <a:t>Maintain </a:t>
            </a:r>
            <a:r>
              <a:rPr lang="en-US" sz="2400" dirty="0">
                <a:solidFill>
                  <a:srgbClr val="FF0000"/>
                </a:solidFill>
                <a:latin typeface="Monaco"/>
                <a:cs typeface="Monaco"/>
              </a:rPr>
              <a:t>MAX_CSH_ADDR</a:t>
            </a:r>
            <a:r>
              <a:rPr lang="en-US" sz="2400" dirty="0">
                <a:cs typeface="Monaco"/>
              </a:rPr>
              <a:t> </a:t>
            </a:r>
            <a:r>
              <a:rPr lang="en-US" sz="2400" dirty="0" smtClean="0">
                <a:cs typeface="Monaco"/>
              </a:rPr>
              <a:t>at </a:t>
            </a:r>
            <a:r>
              <a:rPr lang="en-US" sz="2400" dirty="0">
                <a:cs typeface="Monaco"/>
              </a:rPr>
              <a:t>each </a:t>
            </a:r>
            <a:r>
              <a:rPr lang="en-US" sz="2400" dirty="0" smtClean="0">
                <a:cs typeface="Monaco"/>
              </a:rPr>
              <a:t>core</a:t>
            </a:r>
          </a:p>
          <a:p>
            <a:r>
              <a:rPr lang="en-US" sz="2400" dirty="0" smtClean="0">
                <a:cs typeface="Monaco"/>
              </a:rPr>
              <a:t>Assume values at </a:t>
            </a:r>
            <a:r>
              <a:rPr lang="en-US" sz="2400" dirty="0" smtClean="0">
                <a:latin typeface="Monaco"/>
                <a:cs typeface="Monaco"/>
              </a:rPr>
              <a:t>ADDR &lt; MAX_CSH_ADDR</a:t>
            </a:r>
            <a:r>
              <a:rPr lang="en-US" sz="2400" dirty="0" smtClean="0">
                <a:cs typeface="Monaco"/>
              </a:rPr>
              <a:t> are up-to-date</a:t>
            </a:r>
            <a:endParaRPr lang="en-US" sz="2400" dirty="0">
              <a:cs typeface="Monaco"/>
            </a:endParaRPr>
          </a:p>
        </p:txBody>
      </p:sp>
      <p:sp>
        <p:nvSpPr>
          <p:cNvPr id="36" name="Right Brace 35"/>
          <p:cNvSpPr/>
          <p:nvPr/>
        </p:nvSpPr>
        <p:spPr>
          <a:xfrm rot="16200000">
            <a:off x="2236888" y="2539863"/>
            <a:ext cx="270048" cy="523350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Brace 36"/>
          <p:cNvSpPr/>
          <p:nvPr/>
        </p:nvSpPr>
        <p:spPr>
          <a:xfrm rot="16200000">
            <a:off x="3064754" y="2244591"/>
            <a:ext cx="276601" cy="1120444"/>
          </a:xfrm>
          <a:prstGeom prst="rightBrace">
            <a:avLst>
              <a:gd name="adj1" fmla="val 8333"/>
              <a:gd name="adj2" fmla="val 80342"/>
            </a:avLst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e 37"/>
          <p:cNvSpPr/>
          <p:nvPr/>
        </p:nvSpPr>
        <p:spPr>
          <a:xfrm rot="16200000">
            <a:off x="7498829" y="2186533"/>
            <a:ext cx="284966" cy="1215091"/>
          </a:xfrm>
          <a:prstGeom prst="rightBrace">
            <a:avLst>
              <a:gd name="adj1" fmla="val 8333"/>
              <a:gd name="adj2" fmla="val 19195"/>
            </a:avLst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Brace 38"/>
          <p:cNvSpPr/>
          <p:nvPr/>
        </p:nvSpPr>
        <p:spPr>
          <a:xfrm rot="16200000">
            <a:off x="8322070" y="2578383"/>
            <a:ext cx="291520" cy="437946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1678384" y="2232512"/>
            <a:ext cx="1218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Up-to-date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201902" y="2232512"/>
            <a:ext cx="646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Stale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33408" y="2213616"/>
            <a:ext cx="1218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Up-to-date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8153565" y="2232876"/>
            <a:ext cx="646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Stale</a:t>
            </a:r>
            <a:endParaRPr lang="en-US" dirty="0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609600" y="5361546"/>
            <a:ext cx="8229600" cy="1002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>
              <a:buFont typeface="Arial"/>
              <a:buChar char="•"/>
            </a:pPr>
            <a:r>
              <a:rPr lang="en-US" sz="2400" dirty="0" smtClean="0"/>
              <a:t>Cache invalidation </a:t>
            </a:r>
            <a:r>
              <a:rPr lang="en-US" sz="2400" i="1" dirty="0" smtClean="0"/>
              <a:t>combined</a:t>
            </a:r>
            <a:r>
              <a:rPr lang="en-US" sz="2400" dirty="0" smtClean="0"/>
              <a:t> with read barrier</a:t>
            </a:r>
            <a:endParaRPr lang="en-US" sz="2400" dirty="0">
              <a:cs typeface="Monaco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0476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  <p:bldP spid="30" grpId="0" animBg="1"/>
      <p:bldP spid="38" grpId="0" animBg="1"/>
      <p:bldP spid="39" grpId="0" animBg="1"/>
      <p:bldP spid="42" grpId="0"/>
      <p:bldP spid="43" grpId="0"/>
      <p:bldP spid="3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</a:t>
            </a:r>
            <a:r>
              <a:rPr lang="en-US" dirty="0" smtClean="0"/>
              <a:t>Consistency </a:t>
            </a:r>
            <a:r>
              <a:rPr lang="en-US" dirty="0"/>
              <a:t>(Reads)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199" y="1181768"/>
            <a:ext cx="8579853" cy="4927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cs typeface="Monaco"/>
              </a:rPr>
              <a:t>No need to invalidate before </a:t>
            </a:r>
            <a:r>
              <a:rPr lang="en-US" sz="2400" dirty="0" smtClean="0">
                <a:latin typeface="Monaco"/>
                <a:cs typeface="Monaco"/>
              </a:rPr>
              <a:t>read (y)</a:t>
            </a:r>
            <a:r>
              <a:rPr lang="en-US" sz="2800" dirty="0" smtClean="0">
                <a:latin typeface="Calibri"/>
                <a:cs typeface="Calibri"/>
              </a:rPr>
              <a:t> where </a:t>
            </a:r>
          </a:p>
          <a:p>
            <a:pPr marL="0" indent="0">
              <a:buNone/>
            </a:pPr>
            <a:r>
              <a:rPr lang="en-US" sz="2400" dirty="0">
                <a:latin typeface="Calibri"/>
                <a:cs typeface="Calibri"/>
              </a:rPr>
              <a:t>	</a:t>
            </a:r>
            <a:r>
              <a:rPr lang="en-US" sz="2400" dirty="0" smtClean="0">
                <a:latin typeface="Calibri"/>
                <a:cs typeface="Calibri"/>
              </a:rPr>
              <a:t>				</a:t>
            </a:r>
            <a:r>
              <a:rPr lang="en-US" sz="2400" dirty="0" smtClean="0">
                <a:latin typeface="Monaco"/>
                <a:cs typeface="Monaco"/>
              </a:rPr>
              <a:t> y &lt; MAX_CSH_ADDR</a:t>
            </a:r>
            <a:endParaRPr lang="en-US" sz="2400" dirty="0">
              <a:latin typeface="Monaco"/>
              <a:cs typeface="Monaco"/>
            </a:endParaRPr>
          </a:p>
          <a:p>
            <a:r>
              <a:rPr lang="en-US" sz="2800" dirty="0" smtClean="0">
                <a:latin typeface="Calibri"/>
                <a:cs typeface="Calibri"/>
              </a:rPr>
              <a:t>Why?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Calibri"/>
                <a:cs typeface="Calibri"/>
              </a:rPr>
              <a:t>Bump pointer allocation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latin typeface="Calibri"/>
                <a:cs typeface="Calibri"/>
              </a:rPr>
              <a:t>All objects in CSH are immutable</a:t>
            </a:r>
          </a:p>
          <a:p>
            <a:pPr marL="457200" lvl="1" indent="0">
              <a:buNone/>
            </a:pPr>
            <a:endParaRPr lang="en-US" sz="2400" dirty="0" smtClean="0">
              <a:latin typeface="Calibri"/>
              <a:cs typeface="Calibri"/>
            </a:endParaRPr>
          </a:p>
          <a:p>
            <a:pPr marL="457200" lvl="1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Monaco"/>
                <a:cs typeface="Monaco"/>
              </a:rPr>
              <a:t>y </a:t>
            </a:r>
            <a:r>
              <a:rPr lang="en-US" sz="2000" dirty="0">
                <a:solidFill>
                  <a:srgbClr val="FF0000"/>
                </a:solidFill>
                <a:latin typeface="Monaco"/>
                <a:cs typeface="Monaco"/>
              </a:rPr>
              <a:t>&lt; MAX_CSH_ADDR</a:t>
            </a:r>
            <a:r>
              <a:rPr lang="en-US" sz="2400" dirty="0">
                <a:solidFill>
                  <a:srgbClr val="FF0000"/>
                </a:solidFill>
                <a:latin typeface="Monaco"/>
                <a:cs typeface="Monaco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Monaco"/>
                <a:cs typeface="Monaco"/>
                <a:sym typeface="Wingdings"/>
              </a:rPr>
              <a:t> </a:t>
            </a:r>
            <a:r>
              <a:rPr lang="en-US" sz="2400" i="1" dirty="0">
                <a:solidFill>
                  <a:srgbClr val="FF0000"/>
                </a:solidFill>
                <a:cs typeface="Calibri"/>
              </a:rPr>
              <a:t>Cache invalidated after y was </a:t>
            </a:r>
            <a:r>
              <a:rPr lang="en-US" sz="2400" i="1" dirty="0" smtClean="0">
                <a:solidFill>
                  <a:srgbClr val="FF0000"/>
                </a:solidFill>
                <a:cs typeface="Calibri"/>
              </a:rPr>
              <a:t>created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6891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</a:t>
            </a:r>
            <a:r>
              <a:rPr lang="en-US" dirty="0" smtClean="0"/>
              <a:t>Consistency (Writes)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13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998712"/>
            <a:ext cx="8229600" cy="5127451"/>
          </a:xfrm>
        </p:spPr>
        <p:txBody>
          <a:bodyPr>
            <a:normAutofit/>
          </a:bodyPr>
          <a:lstStyle/>
          <a:p>
            <a:r>
              <a:rPr lang="en-US" dirty="0" smtClean="0"/>
              <a:t>Writes to shared heap occurs </a:t>
            </a:r>
            <a:r>
              <a:rPr lang="en-US" dirty="0" smtClean="0">
                <a:solidFill>
                  <a:srgbClr val="FF0000"/>
                </a:solidFill>
              </a:rPr>
              <a:t>only during globalization</a:t>
            </a:r>
          </a:p>
          <a:p>
            <a:r>
              <a:rPr lang="en-US" dirty="0" smtClean="0">
                <a:cs typeface="Monaco"/>
              </a:rPr>
              <a:t>Flush cache after globalization</a:t>
            </a:r>
          </a:p>
          <a:p>
            <a:pPr lvl="1"/>
            <a:r>
              <a:rPr lang="en-US" sz="2000" dirty="0" err="1" smtClean="0">
                <a:latin typeface="Monaco"/>
                <a:cs typeface="Monaco"/>
              </a:rPr>
              <a:t>smcRelease</a:t>
            </a:r>
            <a:r>
              <a:rPr lang="en-US" sz="2000" dirty="0" smtClean="0">
                <a:latin typeface="Monaco"/>
                <a:cs typeface="Monaco"/>
              </a:rPr>
              <a:t>()</a:t>
            </a:r>
            <a:endParaRPr lang="en-US" dirty="0">
              <a:cs typeface="Monaco"/>
            </a:endParaRPr>
          </a:p>
          <a:p>
            <a:r>
              <a:rPr lang="en-US" dirty="0" smtClean="0">
                <a:cs typeface="Monaco"/>
              </a:rPr>
              <a:t>Cache flush </a:t>
            </a:r>
            <a:r>
              <a:rPr lang="en-US" i="1" dirty="0" smtClean="0">
                <a:cs typeface="Monaco"/>
              </a:rPr>
              <a:t>combined</a:t>
            </a:r>
            <a:r>
              <a:rPr lang="en-US" dirty="0" smtClean="0">
                <a:cs typeface="Monaco"/>
              </a:rPr>
              <a:t> with write barrier</a:t>
            </a:r>
          </a:p>
        </p:txBody>
      </p:sp>
    </p:spTree>
    <p:extLst>
      <p:ext uri="{BB962C8B-B14F-4D97-AF65-F5344CB8AC3E}">
        <p14:creationId xmlns:p14="http://schemas.microsoft.com/office/powerpoint/2010/main" val="2539917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Garbage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Local heaps</a:t>
            </a:r>
            <a:r>
              <a:rPr lang="en-US" dirty="0" smtClean="0"/>
              <a:t> are collected </a:t>
            </a:r>
            <a:r>
              <a:rPr lang="en-US" dirty="0" smtClean="0">
                <a:solidFill>
                  <a:srgbClr val="FF0000"/>
                </a:solidFill>
              </a:rPr>
              <a:t>independently</a:t>
            </a:r>
            <a:r>
              <a:rPr lang="en-US" dirty="0" smtClean="0"/>
              <a:t>!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Shared heaps</a:t>
            </a:r>
            <a:r>
              <a:rPr lang="en-US" dirty="0" smtClean="0"/>
              <a:t> are collected after </a:t>
            </a:r>
            <a:r>
              <a:rPr lang="en-US" dirty="0" smtClean="0">
                <a:solidFill>
                  <a:srgbClr val="FF0000"/>
                </a:solidFill>
              </a:rPr>
              <a:t>stopping all of the cores</a:t>
            </a:r>
          </a:p>
          <a:p>
            <a:pPr lvl="1"/>
            <a:r>
              <a:rPr lang="en-US" sz="2400" dirty="0" smtClean="0"/>
              <a:t>Proceeds in SPMD fashion</a:t>
            </a:r>
          </a:p>
          <a:p>
            <a:pPr lvl="1"/>
            <a:r>
              <a:rPr lang="en-US" sz="2400" dirty="0" smtClean="0"/>
              <a:t>Each core prepares the shared heap reachable set independently</a:t>
            </a:r>
          </a:p>
          <a:p>
            <a:pPr lvl="1"/>
            <a:r>
              <a:rPr lang="en-US" sz="2400" dirty="0" smtClean="0"/>
              <a:t>One core collects the shared heap</a:t>
            </a:r>
          </a:p>
          <a:p>
            <a:r>
              <a:rPr lang="en-US" dirty="0" err="1" smtClean="0"/>
              <a:t>Sansom’s</a:t>
            </a:r>
            <a:r>
              <a:rPr lang="en-US" dirty="0" smtClean="0"/>
              <a:t> dual mode GC</a:t>
            </a:r>
          </a:p>
          <a:p>
            <a:pPr lvl="1"/>
            <a:r>
              <a:rPr lang="en-US" sz="2400" dirty="0" smtClean="0"/>
              <a:t>A good fit for SCC!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14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72204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GC Evaluation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253" y="1604223"/>
            <a:ext cx="3486483" cy="2743991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998712"/>
            <a:ext cx="8382000" cy="1006551"/>
          </a:xfrm>
        </p:spPr>
        <p:txBody>
          <a:bodyPr>
            <a:noAutofit/>
          </a:bodyPr>
          <a:lstStyle/>
          <a:p>
            <a:r>
              <a:rPr lang="en-US" sz="2400" dirty="0"/>
              <a:t>8 </a:t>
            </a:r>
            <a:r>
              <a:rPr lang="en-US" sz="2400" dirty="0" err="1"/>
              <a:t>MultiMLton</a:t>
            </a:r>
            <a:r>
              <a:rPr lang="en-US" sz="2400" dirty="0"/>
              <a:t> </a:t>
            </a:r>
            <a:r>
              <a:rPr lang="en-US" sz="2400" dirty="0" smtClean="0"/>
              <a:t>benchmarks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4468525"/>
            <a:ext cx="8229600" cy="17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Memory Access profile</a:t>
            </a:r>
          </a:p>
          <a:p>
            <a:pPr lvl="1"/>
            <a:r>
              <a:rPr lang="en-US" sz="2000" dirty="0" smtClean="0"/>
              <a:t> </a:t>
            </a:r>
            <a:r>
              <a:rPr lang="en-US" sz="2200" dirty="0" smtClean="0">
                <a:solidFill>
                  <a:srgbClr val="FF0000"/>
                </a:solidFill>
              </a:rPr>
              <a:t>89%</a:t>
            </a:r>
            <a:r>
              <a:rPr lang="en-US" sz="2200" dirty="0" smtClean="0"/>
              <a:t> local heap, </a:t>
            </a:r>
            <a:r>
              <a:rPr lang="en-US" sz="2200" dirty="0" smtClean="0">
                <a:solidFill>
                  <a:srgbClr val="FF0000"/>
                </a:solidFill>
              </a:rPr>
              <a:t>10%</a:t>
            </a:r>
            <a:r>
              <a:rPr lang="en-US" sz="2200" dirty="0" smtClean="0"/>
              <a:t> cached shared heap, </a:t>
            </a:r>
            <a:r>
              <a:rPr lang="en-US" sz="2200" dirty="0" smtClean="0">
                <a:solidFill>
                  <a:srgbClr val="FF0000"/>
                </a:solidFill>
              </a:rPr>
              <a:t>1%</a:t>
            </a:r>
            <a:r>
              <a:rPr lang="en-US" sz="2200" dirty="0" smtClean="0"/>
              <a:t> </a:t>
            </a:r>
            <a:r>
              <a:rPr lang="en-US" sz="2200" dirty="0" err="1" smtClean="0"/>
              <a:t>uncached</a:t>
            </a:r>
            <a:r>
              <a:rPr lang="en-US" sz="2200" dirty="0" smtClean="0"/>
              <a:t> shared heap</a:t>
            </a:r>
          </a:p>
          <a:p>
            <a:pPr lvl="1"/>
            <a:r>
              <a:rPr lang="en-US" sz="2200" i="1" dirty="0" smtClean="0"/>
              <a:t>Almost all accesses are cacheable!</a:t>
            </a:r>
            <a:endParaRPr lang="en-US" sz="2200" i="1" dirty="0"/>
          </a:p>
        </p:txBody>
      </p:sp>
      <p:grpSp>
        <p:nvGrpSpPr>
          <p:cNvPr id="9" name="Group 8"/>
          <p:cNvGrpSpPr/>
          <p:nvPr/>
        </p:nvGrpSpPr>
        <p:grpSpPr>
          <a:xfrm>
            <a:off x="6122736" y="1778013"/>
            <a:ext cx="1476572" cy="895684"/>
            <a:chOff x="6122736" y="2179053"/>
            <a:chExt cx="1476572" cy="895684"/>
          </a:xfrm>
        </p:grpSpPr>
        <p:sp>
          <p:nvSpPr>
            <p:cNvPr id="3" name="Right Brace 2"/>
            <p:cNvSpPr/>
            <p:nvPr/>
          </p:nvSpPr>
          <p:spPr>
            <a:xfrm>
              <a:off x="6122736" y="2179053"/>
              <a:ext cx="147053" cy="895684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419515" y="2475650"/>
              <a:ext cx="11797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48% faster</a:t>
              </a:r>
              <a:endParaRPr lang="en-US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94848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676" y="2767263"/>
            <a:ext cx="8270324" cy="77797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ACML Channels on MPB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5374105" y="322178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 Placeholder 8"/>
          <p:cNvSpPr txBox="1">
            <a:spLocks/>
          </p:cNvSpPr>
          <p:nvPr/>
        </p:nvSpPr>
        <p:spPr>
          <a:xfrm>
            <a:off x="873676" y="3600451"/>
            <a:ext cx="5620084" cy="78903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166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ACML Channels on MPB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First-class objects</a:t>
            </a:r>
          </a:p>
          <a:p>
            <a:pPr lvl="1"/>
            <a:r>
              <a:rPr lang="en-US" dirty="0" smtClean="0"/>
              <a:t>Multiple senders/receivers can share the same channel</a:t>
            </a:r>
          </a:p>
          <a:p>
            <a:pPr lvl="1"/>
            <a:r>
              <a:rPr lang="en-US" dirty="0" smtClean="0"/>
              <a:t>Unbounded</a:t>
            </a:r>
          </a:p>
          <a:p>
            <a:pPr lvl="1"/>
            <a:r>
              <a:rPr lang="en-US" dirty="0" smtClean="0"/>
              <a:t>Synchronous and asynchronous</a:t>
            </a:r>
          </a:p>
          <a:p>
            <a:r>
              <a:rPr lang="en-US" dirty="0" smtClean="0"/>
              <a:t>A blocked communication does not block core</a:t>
            </a:r>
          </a:p>
          <a:p>
            <a:r>
              <a:rPr lang="en-US" dirty="0" smtClean="0"/>
              <a:t>Channel Implementation</a:t>
            </a:r>
          </a:p>
          <a:p>
            <a:pPr marL="0" indent="0">
              <a:buNone/>
            </a:pPr>
            <a:r>
              <a:rPr lang="en-US" sz="2000" dirty="0" smtClean="0">
                <a:latin typeface="Monaco"/>
                <a:cs typeface="Monaco"/>
              </a:rPr>
              <a:t>	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8000"/>
                </a:solidFill>
                <a:latin typeface="Monaco"/>
                <a:cs typeface="Monaco"/>
              </a:rPr>
              <a:t>	</a:t>
            </a:r>
            <a:r>
              <a:rPr lang="en-US" sz="1800" dirty="0" err="1" smtClean="0">
                <a:solidFill>
                  <a:srgbClr val="008000"/>
                </a:solidFill>
                <a:latin typeface="Monaco"/>
                <a:cs typeface="Monaco"/>
              </a:rPr>
              <a:t>datatype</a:t>
            </a:r>
            <a:r>
              <a:rPr lang="en-US" sz="1800" dirty="0" smtClean="0">
                <a:latin typeface="Monaco"/>
                <a:cs typeface="Monaco"/>
              </a:rPr>
              <a:t> ‘a </a:t>
            </a:r>
            <a:r>
              <a:rPr lang="en-US" sz="1800" dirty="0" err="1" smtClean="0">
                <a:latin typeface="Monaco"/>
                <a:cs typeface="Monaco"/>
              </a:rPr>
              <a:t>chan</a:t>
            </a:r>
            <a:r>
              <a:rPr lang="en-US" sz="1800" dirty="0" smtClean="0">
                <a:latin typeface="Monaco"/>
                <a:cs typeface="Monaco"/>
              </a:rPr>
              <a:t> = {</a:t>
            </a:r>
            <a:r>
              <a:rPr lang="en-US" sz="1800" dirty="0" err="1" smtClean="0">
                <a:solidFill>
                  <a:srgbClr val="FF6600"/>
                </a:solidFill>
                <a:latin typeface="Monaco"/>
                <a:cs typeface="Monaco"/>
              </a:rPr>
              <a:t>sendQ</a:t>
            </a:r>
            <a:r>
              <a:rPr lang="en-US" sz="1800" dirty="0" smtClean="0">
                <a:solidFill>
                  <a:srgbClr val="FF6600"/>
                </a:solidFill>
                <a:latin typeface="Monaco"/>
                <a:cs typeface="Monaco"/>
              </a:rPr>
              <a:t> </a:t>
            </a:r>
            <a:r>
              <a:rPr lang="en-US" sz="1800" dirty="0" smtClean="0">
                <a:latin typeface="Monaco"/>
                <a:cs typeface="Monaco"/>
              </a:rPr>
              <a:t>: (‘a * </a:t>
            </a:r>
            <a:r>
              <a:rPr lang="en-US" sz="1800" dirty="0" smtClean="0">
                <a:solidFill>
                  <a:srgbClr val="008000"/>
                </a:solidFill>
                <a:latin typeface="Monaco"/>
                <a:cs typeface="Monaco"/>
              </a:rPr>
              <a:t>unit thread</a:t>
            </a:r>
            <a:r>
              <a:rPr lang="en-US" sz="1800" dirty="0" smtClean="0">
                <a:latin typeface="Monaco"/>
                <a:cs typeface="Monaco"/>
              </a:rPr>
              <a:t>) </a:t>
            </a:r>
            <a:r>
              <a:rPr lang="en-US" sz="1800" dirty="0" err="1" smtClean="0">
                <a:solidFill>
                  <a:srgbClr val="008000"/>
                </a:solidFill>
                <a:latin typeface="Monaco"/>
                <a:cs typeface="Monaco"/>
              </a:rPr>
              <a:t>Q.t</a:t>
            </a:r>
            <a:r>
              <a:rPr lang="en-US" sz="1800" dirty="0" smtClean="0">
                <a:latin typeface="Monaco"/>
                <a:cs typeface="Monaco"/>
              </a:rPr>
              <a:t>,</a:t>
            </a:r>
          </a:p>
          <a:p>
            <a:pPr marL="0" indent="0">
              <a:buNone/>
            </a:pPr>
            <a:r>
              <a:rPr lang="en-US" sz="1800" dirty="0" smtClean="0">
                <a:latin typeface="Monaco"/>
                <a:cs typeface="Monaco"/>
              </a:rPr>
              <a:t>							</a:t>
            </a:r>
            <a:r>
              <a:rPr lang="en-US" sz="1800" dirty="0" err="1" smtClean="0">
                <a:solidFill>
                  <a:srgbClr val="FF6600"/>
                </a:solidFill>
                <a:latin typeface="Monaco"/>
                <a:cs typeface="Monaco"/>
              </a:rPr>
              <a:t>recvQ</a:t>
            </a:r>
            <a:r>
              <a:rPr lang="en-US" sz="1800" dirty="0" smtClean="0">
                <a:latin typeface="Monaco"/>
                <a:cs typeface="Monaco"/>
              </a:rPr>
              <a:t> : (‘a </a:t>
            </a:r>
            <a:r>
              <a:rPr lang="en-US" sz="1800" dirty="0" smtClean="0">
                <a:solidFill>
                  <a:srgbClr val="008000"/>
                </a:solidFill>
                <a:latin typeface="Monaco"/>
                <a:cs typeface="Monaco"/>
              </a:rPr>
              <a:t>thread</a:t>
            </a:r>
            <a:r>
              <a:rPr lang="en-US" sz="1800" dirty="0" smtClean="0">
                <a:latin typeface="Monaco"/>
                <a:cs typeface="Monaco"/>
              </a:rPr>
              <a:t>)</a:t>
            </a:r>
            <a:r>
              <a:rPr lang="en-US" sz="1800" dirty="0" smtClean="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800" dirty="0" err="1" smtClean="0">
                <a:solidFill>
                  <a:srgbClr val="008000"/>
                </a:solidFill>
                <a:latin typeface="Monaco"/>
                <a:cs typeface="Monaco"/>
              </a:rPr>
              <a:t>Q.t</a:t>
            </a:r>
            <a:r>
              <a:rPr lang="en-US" sz="1800" dirty="0" smtClean="0">
                <a:latin typeface="Monaco"/>
                <a:cs typeface="Monaco"/>
              </a:rPr>
              <a:t>}</a:t>
            </a:r>
            <a:endParaRPr lang="en-US" sz="1800" dirty="0">
              <a:latin typeface="Monaco"/>
              <a:cs typeface="Monac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17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91744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Specializing Channel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2"/>
            <a:ext cx="8229600" cy="4976972"/>
          </a:xfrm>
        </p:spPr>
        <p:txBody>
          <a:bodyPr>
            <a:normAutofit/>
          </a:bodyPr>
          <a:lstStyle/>
          <a:p>
            <a:r>
              <a:rPr lang="en-US" dirty="0" smtClean="0"/>
              <a:t>Message mutability</a:t>
            </a:r>
          </a:p>
          <a:p>
            <a:pPr lvl="1"/>
            <a:r>
              <a:rPr lang="en-US" dirty="0" smtClean="0"/>
              <a:t>Mutable messages must be globalized</a:t>
            </a:r>
          </a:p>
          <a:p>
            <a:pPr lvl="2"/>
            <a:r>
              <a:rPr lang="en-US" dirty="0" smtClean="0"/>
              <a:t>Must maintain consistency</a:t>
            </a:r>
          </a:p>
          <a:p>
            <a:pPr lvl="1"/>
            <a:r>
              <a:rPr lang="en-US" dirty="0" smtClean="0"/>
              <a:t>Immutable messages can utilize MPB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06552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Sender Blocks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2"/>
            <a:ext cx="8229600" cy="1193709"/>
          </a:xfrm>
        </p:spPr>
        <p:txBody>
          <a:bodyPr/>
          <a:lstStyle/>
          <a:p>
            <a:r>
              <a:rPr lang="en-US" dirty="0" smtClean="0"/>
              <a:t>Channel in shared heap, message is immutable and in local heap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44033" y="2373723"/>
            <a:ext cx="2902652" cy="10485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6" name="Rectangle 5"/>
          <p:cNvSpPr/>
          <p:nvPr/>
        </p:nvSpPr>
        <p:spPr>
          <a:xfrm>
            <a:off x="844033" y="363173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7" name="Oval 6"/>
          <p:cNvSpPr/>
          <p:nvPr/>
        </p:nvSpPr>
        <p:spPr>
          <a:xfrm>
            <a:off x="2111786" y="2800402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  <p:sp>
        <p:nvSpPr>
          <p:cNvPr id="8" name="Diamond 7"/>
          <p:cNvSpPr/>
          <p:nvPr/>
        </p:nvSpPr>
        <p:spPr>
          <a:xfrm>
            <a:off x="905776" y="3800912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1622142" y="3867752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V</a:t>
            </a:r>
            <a:r>
              <a:rPr lang="en-US" baseline="-25000" dirty="0" smtClean="0"/>
              <a:t>im</a:t>
            </a:r>
            <a:endParaRPr lang="en-US" b="1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4001506" y="3021342"/>
            <a:ext cx="16593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Monaco"/>
                <a:cs typeface="Monaco"/>
              </a:rPr>
              <a:t>t1:send(</a:t>
            </a:r>
            <a:r>
              <a:rPr lang="en-US" sz="1600" dirty="0" err="1" smtClean="0">
                <a:latin typeface="Monaco"/>
                <a:cs typeface="Monaco"/>
              </a:rPr>
              <a:t>c,v</a:t>
            </a:r>
            <a:r>
              <a:rPr lang="en-US" sz="1600" dirty="0" smtClean="0">
                <a:latin typeface="Monaco"/>
                <a:cs typeface="Monaco"/>
              </a:rPr>
              <a:t>)</a:t>
            </a:r>
            <a:endParaRPr lang="en-US" sz="1600" dirty="0">
              <a:latin typeface="Monaco"/>
              <a:cs typeface="Monaco"/>
            </a:endParaRPr>
          </a:p>
        </p:txBody>
      </p:sp>
      <p:sp>
        <p:nvSpPr>
          <p:cNvPr id="11" name="Notched Right Arrow 10"/>
          <p:cNvSpPr/>
          <p:nvPr/>
        </p:nvSpPr>
        <p:spPr>
          <a:xfrm>
            <a:off x="4282599" y="3451055"/>
            <a:ext cx="1191112" cy="361362"/>
          </a:xfrm>
          <a:prstGeom prst="notch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371559" y="363173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13" name="Diamond 12"/>
          <p:cNvSpPr/>
          <p:nvPr/>
        </p:nvSpPr>
        <p:spPr>
          <a:xfrm>
            <a:off x="2721635" y="3813759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784148" y="2373723"/>
            <a:ext cx="2902652" cy="10485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784148" y="363173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16" name="Oval 15"/>
          <p:cNvSpPr/>
          <p:nvPr/>
        </p:nvSpPr>
        <p:spPr>
          <a:xfrm>
            <a:off x="7051901" y="2800402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  <p:sp>
        <p:nvSpPr>
          <p:cNvPr id="17" name="Diamond 16"/>
          <p:cNvSpPr/>
          <p:nvPr/>
        </p:nvSpPr>
        <p:spPr>
          <a:xfrm>
            <a:off x="5845891" y="3800912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6562257" y="3867752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V</a:t>
            </a:r>
            <a:r>
              <a:rPr lang="en-US" baseline="-25000" dirty="0" smtClean="0"/>
              <a:t>im</a:t>
            </a:r>
            <a:endParaRPr lang="en-US" b="1" baseline="-25000" dirty="0"/>
          </a:p>
        </p:txBody>
      </p:sp>
      <p:sp>
        <p:nvSpPr>
          <p:cNvPr id="19" name="Rectangle 18"/>
          <p:cNvSpPr/>
          <p:nvPr/>
        </p:nvSpPr>
        <p:spPr>
          <a:xfrm>
            <a:off x="7311674" y="363173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20" name="Diamond 19"/>
          <p:cNvSpPr/>
          <p:nvPr/>
        </p:nvSpPr>
        <p:spPr>
          <a:xfrm>
            <a:off x="7661750" y="3813759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16" idx="2"/>
          </p:cNvCxnSpPr>
          <p:nvPr/>
        </p:nvCxnSpPr>
        <p:spPr>
          <a:xfrm flipH="1">
            <a:off x="6162842" y="3045140"/>
            <a:ext cx="889059" cy="75577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6" idx="3"/>
            <a:endCxn id="18" idx="0"/>
          </p:cNvCxnSpPr>
          <p:nvPr/>
        </p:nvCxnSpPr>
        <p:spPr>
          <a:xfrm flipH="1">
            <a:off x="6822030" y="3218195"/>
            <a:ext cx="305957" cy="64955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137101" y="4942480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0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690836" y="4942480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1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7571447" y="4942480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1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165266" y="4942480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0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90144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32" grpId="0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</a:t>
            </a:fld>
            <a:endParaRPr lang="en-US"/>
          </a:p>
        </p:txBody>
      </p:sp>
      <p:sp>
        <p:nvSpPr>
          <p:cNvPr id="8" name="Notched Right Arrow 7"/>
          <p:cNvSpPr/>
          <p:nvPr/>
        </p:nvSpPr>
        <p:spPr>
          <a:xfrm>
            <a:off x="5534528" y="2058736"/>
            <a:ext cx="1136316" cy="494631"/>
          </a:xfrm>
          <a:prstGeom prst="notched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70536" y="3272939"/>
            <a:ext cx="2762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No cache coherence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Message passing buffers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260967" y="3272939"/>
            <a:ext cx="2839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Distributed programming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RCCE, MPI, TCP/IP</a:t>
            </a:r>
            <a:endParaRPr 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3687956" y="1005123"/>
            <a:ext cx="1614882" cy="1976033"/>
            <a:chOff x="3687956" y="1005123"/>
            <a:chExt cx="1614882" cy="1976033"/>
          </a:xfrm>
        </p:grpSpPr>
        <p:pic>
          <p:nvPicPr>
            <p:cNvPr id="5" name="Picture 4" descr="SCC_image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7956" y="1550735"/>
              <a:ext cx="1614882" cy="1430421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3929202" y="1005123"/>
              <a:ext cx="1028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Intel SCC</a:t>
              </a:r>
              <a:endParaRPr lang="en-US" b="1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724316" y="1005123"/>
            <a:ext cx="2084300" cy="2171212"/>
            <a:chOff x="6724316" y="1005123"/>
            <a:chExt cx="2084300" cy="2171212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4253" y="1550735"/>
              <a:ext cx="1625600" cy="1625600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6724316" y="1005123"/>
              <a:ext cx="20843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Cluster of Machines</a:t>
              </a:r>
              <a:endParaRPr lang="en-US" b="1" dirty="0"/>
            </a:p>
          </p:txBody>
        </p:sp>
      </p:grpSp>
      <p:sp>
        <p:nvSpPr>
          <p:cNvPr id="17" name="Notched Right Arrow 16"/>
          <p:cNvSpPr/>
          <p:nvPr/>
        </p:nvSpPr>
        <p:spPr>
          <a:xfrm rot="10800000">
            <a:off x="2364681" y="2058736"/>
            <a:ext cx="1136316" cy="494631"/>
          </a:xfrm>
          <a:prstGeom prst="notched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070536" y="3832662"/>
            <a:ext cx="27622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i="1" dirty="0" smtClean="0"/>
              <a:t>Shared memory</a:t>
            </a:r>
          </a:p>
          <a:p>
            <a:pPr marL="285750" indent="-285750">
              <a:buFont typeface="Arial"/>
              <a:buChar char="•"/>
            </a:pPr>
            <a:r>
              <a:rPr lang="en-US" i="1" dirty="0" smtClean="0"/>
              <a:t>Software Managed Cache-Coherence (SMC)</a:t>
            </a:r>
            <a:endParaRPr lang="en-US" i="1" dirty="0"/>
          </a:p>
        </p:txBody>
      </p:sp>
      <p:grpSp>
        <p:nvGrpSpPr>
          <p:cNvPr id="25" name="Group 24"/>
          <p:cNvGrpSpPr/>
          <p:nvPr/>
        </p:nvGrpSpPr>
        <p:grpSpPr>
          <a:xfrm>
            <a:off x="106944" y="1005123"/>
            <a:ext cx="2093636" cy="2049048"/>
            <a:chOff x="106944" y="1005123"/>
            <a:chExt cx="2093636" cy="2049048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6944" y="1612900"/>
              <a:ext cx="2093636" cy="144127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387672" y="1005123"/>
              <a:ext cx="1698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Cache Coherent</a:t>
              </a:r>
              <a:endParaRPr lang="en-US" b="1" dirty="0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06944" y="3319105"/>
            <a:ext cx="25310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No change to programming model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Automatic memory management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566399" y="1535516"/>
            <a:ext cx="615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  <a:latin typeface="Monaco"/>
                <a:cs typeface="Monaco"/>
              </a:rPr>
              <a:t>??</a:t>
            </a:r>
            <a:endParaRPr lang="en-US" sz="2800" dirty="0">
              <a:solidFill>
                <a:srgbClr val="FF0000"/>
              </a:solidFill>
              <a:latin typeface="Monaco"/>
              <a:cs typeface="Monaco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11157" y="4933855"/>
            <a:ext cx="57617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Can we program SCC as a cache coherent machine?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6072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4" grpId="0"/>
      <p:bldP spid="17" grpId="0" animBg="1"/>
      <p:bldP spid="18" grpId="0"/>
      <p:bldP spid="23" grpId="0"/>
      <p:bldP spid="27" grpId="0"/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 Interrupts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20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720413" y="2568604"/>
            <a:ext cx="16593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/>
                <a:cs typeface="Monaco"/>
              </a:rPr>
              <a:t>t</a:t>
            </a:r>
            <a:r>
              <a:rPr lang="en-US" sz="1600" dirty="0" smtClean="0">
                <a:latin typeface="Monaco"/>
                <a:cs typeface="Monaco"/>
              </a:rPr>
              <a:t>2: </a:t>
            </a:r>
            <a:r>
              <a:rPr lang="en-US" sz="1600" dirty="0" err="1" smtClean="0">
                <a:latin typeface="Monaco"/>
                <a:cs typeface="Monaco"/>
              </a:rPr>
              <a:t>recv</a:t>
            </a:r>
            <a:r>
              <a:rPr lang="en-US" sz="1600" dirty="0" smtClean="0">
                <a:latin typeface="Monaco"/>
                <a:cs typeface="Monaco"/>
              </a:rPr>
              <a:t>(c)</a:t>
            </a:r>
            <a:endParaRPr lang="en-US" sz="1600" dirty="0">
              <a:latin typeface="Monaco"/>
              <a:cs typeface="Monaco"/>
            </a:endParaRPr>
          </a:p>
        </p:txBody>
      </p:sp>
      <p:sp>
        <p:nvSpPr>
          <p:cNvPr id="11" name="Notched Right Arrow 10"/>
          <p:cNvSpPr/>
          <p:nvPr/>
        </p:nvSpPr>
        <p:spPr>
          <a:xfrm>
            <a:off x="4001506" y="2998317"/>
            <a:ext cx="1191112" cy="361362"/>
          </a:xfrm>
          <a:prstGeom prst="notch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57200" y="1751809"/>
            <a:ext cx="2902652" cy="10485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57200" y="3009822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16" name="Oval 15"/>
          <p:cNvSpPr/>
          <p:nvPr/>
        </p:nvSpPr>
        <p:spPr>
          <a:xfrm>
            <a:off x="1724953" y="2178488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  <p:sp>
        <p:nvSpPr>
          <p:cNvPr id="17" name="Diamond 16"/>
          <p:cNvSpPr/>
          <p:nvPr/>
        </p:nvSpPr>
        <p:spPr>
          <a:xfrm>
            <a:off x="518943" y="3178998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1235309" y="3245838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V</a:t>
            </a:r>
            <a:r>
              <a:rPr lang="en-US" baseline="-25000" dirty="0" smtClean="0"/>
              <a:t>im</a:t>
            </a:r>
            <a:endParaRPr lang="en-US" b="1" baseline="-25000" dirty="0"/>
          </a:p>
        </p:txBody>
      </p:sp>
      <p:sp>
        <p:nvSpPr>
          <p:cNvPr id="19" name="Rectangle 18"/>
          <p:cNvSpPr/>
          <p:nvPr/>
        </p:nvSpPr>
        <p:spPr>
          <a:xfrm>
            <a:off x="1984726" y="3009822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20" name="Diamond 19"/>
          <p:cNvSpPr/>
          <p:nvPr/>
        </p:nvSpPr>
        <p:spPr>
          <a:xfrm>
            <a:off x="2334802" y="3191845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16" idx="2"/>
          </p:cNvCxnSpPr>
          <p:nvPr/>
        </p:nvCxnSpPr>
        <p:spPr>
          <a:xfrm flipH="1">
            <a:off x="835894" y="2423226"/>
            <a:ext cx="889059" cy="75577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6" idx="3"/>
            <a:endCxn id="18" idx="0"/>
          </p:cNvCxnSpPr>
          <p:nvPr/>
        </p:nvCxnSpPr>
        <p:spPr>
          <a:xfrm flipH="1">
            <a:off x="1495082" y="2596281"/>
            <a:ext cx="305957" cy="64955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Callout 20"/>
          <p:cNvSpPr/>
          <p:nvPr/>
        </p:nvSpPr>
        <p:spPr>
          <a:xfrm>
            <a:off x="3359852" y="4129688"/>
            <a:ext cx="2433053" cy="1257786"/>
          </a:xfrm>
          <a:prstGeom prst="wedgeEllipseCallout">
            <a:avLst>
              <a:gd name="adj1" fmla="val -4349"/>
              <a:gd name="adj2" fmla="val -10066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 smtClean="0"/>
              <a:t>Core 1</a:t>
            </a:r>
            <a:r>
              <a:rPr lang="en-US" dirty="0" smtClean="0"/>
              <a:t> interrupts </a:t>
            </a:r>
            <a:r>
              <a:rPr lang="en-US" b="1" dirty="0" smtClean="0"/>
              <a:t>core 0</a:t>
            </a:r>
            <a:r>
              <a:rPr lang="en-US" dirty="0" smtClean="0"/>
              <a:t> to initiate transfer over </a:t>
            </a:r>
            <a:r>
              <a:rPr lang="en-US" b="1" dirty="0" smtClean="0"/>
              <a:t>MPB</a:t>
            </a:r>
            <a:endParaRPr lang="en-US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750268" y="4287428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0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231557" y="4287428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1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5636126" y="1751809"/>
            <a:ext cx="2902652" cy="10485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32" name="Rectangle 31"/>
          <p:cNvSpPr/>
          <p:nvPr/>
        </p:nvSpPr>
        <p:spPr>
          <a:xfrm>
            <a:off x="5636126" y="3009822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33" name="Diamond 32"/>
          <p:cNvSpPr/>
          <p:nvPr/>
        </p:nvSpPr>
        <p:spPr>
          <a:xfrm>
            <a:off x="5697869" y="3178998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34" name="Oval 33"/>
          <p:cNvSpPr/>
          <p:nvPr/>
        </p:nvSpPr>
        <p:spPr>
          <a:xfrm>
            <a:off x="6414235" y="3245838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V</a:t>
            </a:r>
            <a:r>
              <a:rPr lang="en-US" baseline="-25000" dirty="0" smtClean="0"/>
              <a:t>im</a:t>
            </a:r>
            <a:endParaRPr lang="en-US" b="1" baseline="-25000" dirty="0"/>
          </a:p>
        </p:txBody>
      </p:sp>
      <p:sp>
        <p:nvSpPr>
          <p:cNvPr id="35" name="Rectangle 34"/>
          <p:cNvSpPr/>
          <p:nvPr/>
        </p:nvSpPr>
        <p:spPr>
          <a:xfrm>
            <a:off x="7163652" y="3009822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36" name="Diamond 35"/>
          <p:cNvSpPr/>
          <p:nvPr/>
        </p:nvSpPr>
        <p:spPr>
          <a:xfrm>
            <a:off x="7199570" y="3191845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5929194" y="4287428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0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7410483" y="4287428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1</a:t>
            </a:r>
            <a:endParaRPr lang="en-US" dirty="0"/>
          </a:p>
        </p:txBody>
      </p:sp>
      <p:sp>
        <p:nvSpPr>
          <p:cNvPr id="39" name="Oval 38"/>
          <p:cNvSpPr/>
          <p:nvPr/>
        </p:nvSpPr>
        <p:spPr>
          <a:xfrm>
            <a:off x="7944692" y="3245838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V</a:t>
            </a:r>
            <a:r>
              <a:rPr lang="en-US" baseline="-25000" dirty="0" smtClean="0"/>
              <a:t>im</a:t>
            </a:r>
            <a:endParaRPr lang="en-US" b="1" baseline="-25000" dirty="0"/>
          </a:p>
        </p:txBody>
      </p:sp>
      <p:sp>
        <p:nvSpPr>
          <p:cNvPr id="40" name="Oval 39"/>
          <p:cNvSpPr/>
          <p:nvPr/>
        </p:nvSpPr>
        <p:spPr>
          <a:xfrm>
            <a:off x="6889968" y="2178488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37779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/>
      <p:bldP spid="38" grpId="0"/>
      <p:bldP spid="39" grpId="0" animBg="1"/>
      <p:bldP spid="4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Message Passing Evaluation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536" y="1007310"/>
            <a:ext cx="3839412" cy="285430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3861610"/>
            <a:ext cx="8229600" cy="2494740"/>
          </a:xfrm>
        </p:spPr>
        <p:txBody>
          <a:bodyPr>
            <a:normAutofit/>
          </a:bodyPr>
          <a:lstStyle/>
          <a:p>
            <a:r>
              <a:rPr lang="en-US" sz="2800" dirty="0" smtClean="0">
                <a:cs typeface="Monaco"/>
              </a:rPr>
              <a:t>On 48-cores, MPB only </a:t>
            </a:r>
            <a:r>
              <a:rPr lang="en-US" sz="2800" dirty="0" smtClean="0">
                <a:solidFill>
                  <a:srgbClr val="FF0000"/>
                </a:solidFill>
                <a:cs typeface="Monaco"/>
              </a:rPr>
              <a:t>9%</a:t>
            </a:r>
            <a:r>
              <a:rPr lang="en-US" sz="2800" dirty="0" smtClean="0">
                <a:cs typeface="Monaco"/>
              </a:rPr>
              <a:t> faster</a:t>
            </a:r>
          </a:p>
          <a:p>
            <a:r>
              <a:rPr lang="en-US" sz="2800" dirty="0" smtClean="0">
                <a:cs typeface="Monaco"/>
              </a:rPr>
              <a:t>Inter-core interrupt are expensive</a:t>
            </a:r>
          </a:p>
          <a:p>
            <a:pPr lvl="1"/>
            <a:r>
              <a:rPr lang="en-US" sz="2400" dirty="0" smtClean="0">
                <a:cs typeface="Monaco"/>
              </a:rPr>
              <a:t>Context switches + idling cores + small messages</a:t>
            </a:r>
          </a:p>
          <a:p>
            <a:pPr lvl="1"/>
            <a:r>
              <a:rPr lang="en-US" sz="2400" dirty="0" smtClean="0">
                <a:cs typeface="Monaco"/>
              </a:rPr>
              <a:t>Polling is not an option due to user-level threading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534152" y="1272491"/>
            <a:ext cx="482824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/>
              <a:t>SHM</a:t>
            </a:r>
          </a:p>
          <a:p>
            <a:r>
              <a:rPr lang="en-US" sz="1200" dirty="0" smtClean="0"/>
              <a:t>MPB</a:t>
            </a:r>
            <a:endParaRPr lang="en-US" sz="1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36940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Cache coherent runtime for ML on SCC</a:t>
            </a:r>
          </a:p>
          <a:p>
            <a:pPr lvl="1"/>
            <a:r>
              <a:rPr lang="en-US" dirty="0" smtClean="0"/>
              <a:t>Thread-local GC</a:t>
            </a:r>
          </a:p>
          <a:p>
            <a:pPr lvl="2"/>
            <a:r>
              <a:rPr lang="en-US" dirty="0" smtClean="0"/>
              <a:t>Single address space, Cache coherence, Concurrent collections</a:t>
            </a:r>
          </a:p>
          <a:p>
            <a:pPr lvl="2"/>
            <a:r>
              <a:rPr lang="en-US" dirty="0" smtClean="0"/>
              <a:t>Most memory accesses are cacheable</a:t>
            </a:r>
            <a:endParaRPr lang="en-US" dirty="0"/>
          </a:p>
          <a:p>
            <a:pPr lvl="1"/>
            <a:r>
              <a:rPr lang="en-US" dirty="0" smtClean="0"/>
              <a:t>Channel communication over MPB</a:t>
            </a:r>
          </a:p>
          <a:p>
            <a:pPr lvl="2"/>
            <a:r>
              <a:rPr lang="en-US" dirty="0" smtClean="0"/>
              <a:t>Inter-core interrupts are expensive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741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5275"/>
            <a:ext cx="8229600" cy="5127451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u="sng" dirty="0" smtClean="0">
                <a:solidFill>
                  <a:srgbClr val="000090"/>
                </a:solidFill>
              </a:rPr>
              <a:t>http://</a:t>
            </a:r>
            <a:r>
              <a:rPr lang="en-US" u="sng" dirty="0" err="1" smtClean="0">
                <a:solidFill>
                  <a:srgbClr val="000090"/>
                </a:solidFill>
              </a:rPr>
              <a:t>multimlton.cs.purdue.edu</a:t>
            </a:r>
            <a:endParaRPr lang="en-US" u="sng" dirty="0">
              <a:solidFill>
                <a:srgbClr val="00009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 descr="multiMLtonLogoCropped-leve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122" y="2377108"/>
            <a:ext cx="25908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685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Barrier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24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724526" y="1056106"/>
            <a:ext cx="5694948" cy="51201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4FA622"/>
                </a:solidFill>
                <a:latin typeface="Monaco"/>
                <a:cs typeface="Monaco"/>
              </a:rPr>
              <a:t>p</a:t>
            </a:r>
            <a:r>
              <a:rPr lang="en-US" sz="2000" dirty="0" smtClean="0">
                <a:solidFill>
                  <a:srgbClr val="4FA622"/>
                </a:solidFill>
                <a:latin typeface="Monaco"/>
                <a:cs typeface="Monaco"/>
              </a:rPr>
              <a:t>ointer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</a:t>
            </a:r>
            <a:r>
              <a:rPr lang="en-US" sz="2000" dirty="0" err="1" smtClean="0">
                <a:solidFill>
                  <a:srgbClr val="000000"/>
                </a:solidFill>
                <a:latin typeface="Monaco"/>
                <a:cs typeface="Monaco"/>
              </a:rPr>
              <a:t>readBarrier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(</a:t>
            </a:r>
            <a:r>
              <a:rPr lang="en-US" sz="2000" dirty="0" smtClean="0">
                <a:solidFill>
                  <a:srgbClr val="4FA622"/>
                </a:solidFill>
                <a:latin typeface="Monaco"/>
                <a:cs typeface="Monaco"/>
              </a:rPr>
              <a:t>pointer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p)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FF6600"/>
                </a:solidFill>
                <a:latin typeface="Monaco"/>
                <a:cs typeface="Monaco"/>
              </a:rPr>
              <a:t>if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(</a:t>
            </a:r>
            <a:r>
              <a:rPr lang="en-US" sz="2000" dirty="0" err="1" smtClean="0">
                <a:solidFill>
                  <a:srgbClr val="000000"/>
                </a:solidFill>
                <a:latin typeface="Monaco"/>
                <a:cs typeface="Monaco"/>
              </a:rPr>
              <a:t>getHeader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(p) == </a:t>
            </a:r>
            <a:r>
              <a:rPr lang="en-US" sz="2000" dirty="0" smtClean="0">
                <a:solidFill>
                  <a:srgbClr val="FF0000"/>
                </a:solidFill>
                <a:latin typeface="Monaco"/>
                <a:cs typeface="Monaco"/>
              </a:rPr>
              <a:t>FORWARDED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3366FF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3366FF"/>
                </a:solidFill>
                <a:latin typeface="Monaco"/>
                <a:cs typeface="Monaco"/>
              </a:rPr>
              <a:t>   //A globalized object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  p = *(</a:t>
            </a:r>
            <a:r>
              <a:rPr lang="en-US" sz="2000" dirty="0" smtClean="0">
                <a:solidFill>
                  <a:srgbClr val="4FA622"/>
                </a:solidFill>
                <a:latin typeface="Monaco"/>
                <a:cs typeface="Monaco"/>
              </a:rPr>
              <a:t>pointer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*)p;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  if (p &gt; MAX_CSH_ADDR) {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    </a:t>
            </a:r>
            <a:r>
              <a:rPr lang="en-US" sz="2000" dirty="0" err="1" smtClean="0">
                <a:solidFill>
                  <a:srgbClr val="660066"/>
                </a:solidFill>
                <a:latin typeface="Monaco"/>
                <a:cs typeface="Monaco"/>
              </a:rPr>
              <a:t>smcAcquire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();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    MAX_CSH_ADDR = p;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 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}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FF6600"/>
                </a:solidFill>
                <a:latin typeface="Monaco"/>
                <a:cs typeface="Monaco"/>
              </a:rPr>
              <a:t>return</a:t>
            </a:r>
            <a:r>
              <a:rPr lang="en-US" sz="2000" dirty="0" smtClean="0">
                <a:solidFill>
                  <a:srgbClr val="000000"/>
                </a:solidFill>
                <a:latin typeface="Monaco"/>
                <a:cs typeface="Monaco"/>
              </a:rPr>
              <a:t> p;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Monaco"/>
                <a:cs typeface="Monaco"/>
              </a:rPr>
              <a:t>}</a:t>
            </a:r>
            <a:endParaRPr lang="en-US" sz="2000" dirty="0" smtClean="0">
              <a:solidFill>
                <a:srgbClr val="000000"/>
              </a:solidFill>
              <a:latin typeface="Monaco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208656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Barrier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25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02632" y="1056106"/>
            <a:ext cx="7352630" cy="51201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solidFill>
                  <a:srgbClr val="008000"/>
                </a:solidFill>
                <a:latin typeface="Monaco"/>
                <a:cs typeface="Monaco"/>
              </a:rPr>
              <a:t>val</a:t>
            </a:r>
            <a:r>
              <a:rPr lang="en-US" sz="2000" dirty="0">
                <a:latin typeface="Monaco"/>
                <a:cs typeface="Monaco"/>
              </a:rPr>
              <a:t> </a:t>
            </a:r>
            <a:r>
              <a:rPr lang="en-US" sz="2000" dirty="0" err="1">
                <a:latin typeface="Monaco"/>
                <a:cs typeface="Monaco"/>
              </a:rPr>
              <a:t>writeBarrier</a:t>
            </a:r>
            <a:r>
              <a:rPr lang="en-US" sz="2000" dirty="0">
                <a:latin typeface="Monaco"/>
                <a:cs typeface="Monaco"/>
              </a:rPr>
              <a:t> (</a:t>
            </a:r>
            <a:r>
              <a:rPr lang="en-US" sz="2000" dirty="0">
                <a:solidFill>
                  <a:srgbClr val="008000"/>
                </a:solidFill>
                <a:latin typeface="Monaco"/>
                <a:cs typeface="Monaco"/>
              </a:rPr>
              <a:t>Ref</a:t>
            </a:r>
            <a:r>
              <a:rPr lang="en-US" sz="2000" dirty="0">
                <a:latin typeface="Monaco"/>
                <a:cs typeface="Monaco"/>
              </a:rPr>
              <a:t> r, </a:t>
            </a:r>
            <a:r>
              <a:rPr lang="en-US" sz="2000" dirty="0">
                <a:solidFill>
                  <a:srgbClr val="008000"/>
                </a:solidFill>
                <a:latin typeface="Monaco"/>
                <a:cs typeface="Monaco"/>
              </a:rPr>
              <a:t>Val</a:t>
            </a:r>
            <a:r>
              <a:rPr lang="en-US" sz="2000" dirty="0">
                <a:latin typeface="Monaco"/>
                <a:cs typeface="Monaco"/>
              </a:rPr>
              <a:t> v) { </a:t>
            </a:r>
            <a:endParaRPr lang="en-US" sz="2000" dirty="0" smtClean="0">
              <a:latin typeface="Monaco"/>
              <a:cs typeface="Monaco"/>
            </a:endParaRPr>
          </a:p>
          <a:p>
            <a:pPr marL="0" indent="0">
              <a:buNone/>
            </a:pPr>
            <a:r>
              <a:rPr lang="en-US" sz="2000" dirty="0">
                <a:latin typeface="Monaco"/>
                <a:cs typeface="Monaco"/>
              </a:rPr>
              <a:t> </a:t>
            </a:r>
            <a:r>
              <a:rPr lang="en-US" sz="2000" dirty="0" smtClean="0">
                <a:latin typeface="Monaco"/>
                <a:cs typeface="Monaco"/>
              </a:rPr>
              <a:t> </a:t>
            </a:r>
            <a:r>
              <a:rPr lang="en-US" sz="2000" dirty="0" smtClean="0">
                <a:solidFill>
                  <a:srgbClr val="FF6600"/>
                </a:solidFill>
                <a:latin typeface="Monaco"/>
                <a:cs typeface="Monaco"/>
              </a:rPr>
              <a:t>if</a:t>
            </a:r>
            <a:r>
              <a:rPr lang="en-US" sz="2000" dirty="0" smtClean="0">
                <a:latin typeface="Monaco"/>
                <a:cs typeface="Monaco"/>
              </a:rPr>
              <a:t> </a:t>
            </a:r>
            <a:r>
              <a:rPr lang="en-US" sz="2000" dirty="0">
                <a:latin typeface="Monaco"/>
                <a:cs typeface="Monaco"/>
              </a:rPr>
              <a:t>(</a:t>
            </a:r>
            <a:r>
              <a:rPr lang="en-US" sz="2000" dirty="0" err="1" smtClean="0">
                <a:latin typeface="Monaco"/>
                <a:cs typeface="Monaco"/>
              </a:rPr>
              <a:t>isObjptr</a:t>
            </a:r>
            <a:r>
              <a:rPr lang="en-US" sz="2000" dirty="0" smtClean="0">
                <a:latin typeface="Monaco"/>
                <a:cs typeface="Monaco"/>
              </a:rPr>
              <a:t> (</a:t>
            </a:r>
            <a:r>
              <a:rPr lang="en-US" sz="2000" dirty="0">
                <a:latin typeface="Monaco"/>
                <a:cs typeface="Monaco"/>
              </a:rPr>
              <a:t>v) </a:t>
            </a:r>
            <a:r>
              <a:rPr lang="en-US" sz="2000" dirty="0" smtClean="0">
                <a:latin typeface="Monaco"/>
                <a:cs typeface="Monaco"/>
              </a:rPr>
              <a:t>&amp;&amp; </a:t>
            </a:r>
            <a:r>
              <a:rPr lang="en-US" sz="2000" dirty="0" err="1" smtClean="0">
                <a:latin typeface="Monaco"/>
                <a:cs typeface="Monaco"/>
              </a:rPr>
              <a:t>isInSharedHeap</a:t>
            </a:r>
            <a:r>
              <a:rPr lang="en-US" sz="2000" dirty="0" smtClean="0">
                <a:latin typeface="Monaco"/>
                <a:cs typeface="Monaco"/>
              </a:rPr>
              <a:t> (</a:t>
            </a:r>
            <a:r>
              <a:rPr lang="en-US" sz="2000" dirty="0">
                <a:latin typeface="Monaco"/>
                <a:cs typeface="Monaco"/>
              </a:rPr>
              <a:t>r) &amp;</a:t>
            </a:r>
            <a:r>
              <a:rPr lang="en-US" sz="2000" dirty="0" smtClean="0">
                <a:latin typeface="Monaco"/>
                <a:cs typeface="Monaco"/>
              </a:rPr>
              <a:t>&amp;</a:t>
            </a:r>
          </a:p>
          <a:p>
            <a:pPr marL="0" indent="0">
              <a:buNone/>
            </a:pPr>
            <a:r>
              <a:rPr lang="en-US" sz="2000" dirty="0">
                <a:latin typeface="Monaco"/>
                <a:cs typeface="Monaco"/>
              </a:rPr>
              <a:t> </a:t>
            </a:r>
            <a:r>
              <a:rPr lang="en-US" sz="2000" dirty="0" smtClean="0">
                <a:latin typeface="Monaco"/>
                <a:cs typeface="Monaco"/>
              </a:rPr>
              <a:t>     </a:t>
            </a:r>
            <a:r>
              <a:rPr lang="en-US" sz="2000" dirty="0" err="1" smtClean="0">
                <a:latin typeface="Monaco"/>
                <a:cs typeface="Monaco"/>
              </a:rPr>
              <a:t>isInLocalHeap</a:t>
            </a:r>
            <a:r>
              <a:rPr lang="en-US" sz="2000" dirty="0" smtClean="0">
                <a:latin typeface="Monaco"/>
                <a:cs typeface="Monaco"/>
              </a:rPr>
              <a:t> (</a:t>
            </a:r>
            <a:r>
              <a:rPr lang="en-US" sz="2000" dirty="0">
                <a:latin typeface="Monaco"/>
                <a:cs typeface="Monaco"/>
              </a:rPr>
              <a:t>v)</a:t>
            </a:r>
            <a:r>
              <a:rPr lang="en-US" sz="2000" dirty="0" smtClean="0">
                <a:latin typeface="Monaco"/>
                <a:cs typeface="Monaco"/>
              </a:rPr>
              <a:t>) </a:t>
            </a:r>
            <a:r>
              <a:rPr lang="en-US" sz="2000" dirty="0">
                <a:latin typeface="Monaco"/>
                <a:cs typeface="Monaco"/>
              </a:rPr>
              <a:t>{</a:t>
            </a:r>
            <a:br>
              <a:rPr lang="en-US" sz="2000" dirty="0">
                <a:latin typeface="Monaco"/>
                <a:cs typeface="Monaco"/>
              </a:rPr>
            </a:br>
            <a:r>
              <a:rPr lang="en-US" sz="2000" dirty="0" smtClean="0">
                <a:latin typeface="Monaco"/>
                <a:cs typeface="Monaco"/>
              </a:rPr>
              <a:t>      v </a:t>
            </a:r>
            <a:r>
              <a:rPr lang="en-US" sz="2000" dirty="0">
                <a:latin typeface="Monaco"/>
                <a:cs typeface="Monaco"/>
              </a:rPr>
              <a:t>= globalize (v)</a:t>
            </a:r>
            <a:r>
              <a:rPr lang="en-US" sz="2000" dirty="0" smtClean="0">
                <a:latin typeface="Monaco"/>
                <a:cs typeface="Monaco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Monaco"/>
                <a:cs typeface="Monaco"/>
              </a:rPr>
              <a:t> </a:t>
            </a:r>
            <a:r>
              <a:rPr lang="en-US" sz="2000" dirty="0" smtClean="0">
                <a:latin typeface="Monaco"/>
                <a:cs typeface="Monaco"/>
              </a:rPr>
              <a:t>     </a:t>
            </a:r>
            <a:r>
              <a:rPr lang="en-US" sz="2000" dirty="0" err="1" smtClean="0">
                <a:solidFill>
                  <a:srgbClr val="660066"/>
                </a:solidFill>
                <a:latin typeface="Monaco"/>
                <a:cs typeface="Monaco"/>
              </a:rPr>
              <a:t>smcRelease</a:t>
            </a:r>
            <a:r>
              <a:rPr lang="en-US" sz="2000" dirty="0" smtClean="0">
                <a:solidFill>
                  <a:srgbClr val="660066"/>
                </a:solidFill>
                <a:latin typeface="Monaco"/>
                <a:cs typeface="Monaco"/>
              </a:rPr>
              <a:t> </a:t>
            </a:r>
            <a:r>
              <a:rPr lang="en-US" sz="2000" dirty="0" smtClean="0">
                <a:latin typeface="Monaco"/>
                <a:cs typeface="Monaco"/>
              </a:rPr>
              <a:t>(</a:t>
            </a:r>
            <a:r>
              <a:rPr lang="en-US" sz="2000" dirty="0">
                <a:latin typeface="Monaco"/>
                <a:cs typeface="Monaco"/>
              </a:rPr>
              <a:t>); </a:t>
            </a:r>
            <a:endParaRPr lang="en-US" sz="2000" dirty="0" smtClean="0">
              <a:latin typeface="Monaco"/>
              <a:cs typeface="Monaco"/>
            </a:endParaRPr>
          </a:p>
          <a:p>
            <a:pPr marL="0" indent="0">
              <a:buNone/>
            </a:pPr>
            <a:r>
              <a:rPr lang="en-US" sz="2000" dirty="0">
                <a:latin typeface="Monaco"/>
                <a:cs typeface="Monaco"/>
              </a:rPr>
              <a:t> </a:t>
            </a:r>
            <a:r>
              <a:rPr lang="en-US" sz="2000" dirty="0" smtClean="0">
                <a:latin typeface="Monaco"/>
                <a:cs typeface="Monaco"/>
              </a:rPr>
              <a:t> } </a:t>
            </a:r>
          </a:p>
          <a:p>
            <a:pPr marL="0" indent="0">
              <a:buNone/>
            </a:pPr>
            <a:r>
              <a:rPr lang="en-US" sz="2000" dirty="0" smtClean="0">
                <a:latin typeface="Monaco"/>
                <a:cs typeface="Monaco"/>
              </a:rPr>
              <a:t>  </a:t>
            </a:r>
            <a:r>
              <a:rPr lang="en-US" sz="2000" dirty="0" smtClean="0">
                <a:solidFill>
                  <a:srgbClr val="FF6600"/>
                </a:solidFill>
                <a:latin typeface="Monaco"/>
                <a:cs typeface="Monaco"/>
              </a:rPr>
              <a:t>return</a:t>
            </a:r>
            <a:r>
              <a:rPr lang="en-US" sz="2000" dirty="0" smtClean="0">
                <a:latin typeface="Monaco"/>
                <a:cs typeface="Monaco"/>
              </a:rPr>
              <a:t> </a:t>
            </a:r>
            <a:r>
              <a:rPr lang="en-US" sz="2000" dirty="0">
                <a:latin typeface="Monaco"/>
                <a:cs typeface="Monaco"/>
              </a:rPr>
              <a:t>v</a:t>
            </a:r>
            <a:r>
              <a:rPr lang="en-US" sz="2000" dirty="0" smtClean="0">
                <a:latin typeface="Monaco"/>
                <a:cs typeface="Monaco"/>
              </a:rPr>
              <a:t>;</a:t>
            </a:r>
          </a:p>
          <a:p>
            <a:pPr marL="0" indent="0">
              <a:buNone/>
            </a:pPr>
            <a:r>
              <a:rPr lang="en-US" sz="2000" dirty="0" smtClean="0">
                <a:latin typeface="Monaco"/>
                <a:cs typeface="Monaco"/>
              </a:rPr>
              <a:t>} </a:t>
            </a:r>
            <a:endParaRPr lang="en-US" sz="2000" dirty="0">
              <a:latin typeface="Monaco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038164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2"/>
            <a:ext cx="8229600" cy="1193709"/>
          </a:xfrm>
        </p:spPr>
        <p:txBody>
          <a:bodyPr/>
          <a:lstStyle/>
          <a:p>
            <a:r>
              <a:rPr lang="en-US" dirty="0" smtClean="0"/>
              <a:t>Channel in shared heap, message is mutable and in local heap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44033" y="2373723"/>
            <a:ext cx="2110388" cy="10485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6" name="Rectangle 5"/>
          <p:cNvSpPr/>
          <p:nvPr/>
        </p:nvSpPr>
        <p:spPr>
          <a:xfrm>
            <a:off x="844033" y="3631736"/>
            <a:ext cx="2110388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7" name="Oval 6"/>
          <p:cNvSpPr/>
          <p:nvPr/>
        </p:nvSpPr>
        <p:spPr>
          <a:xfrm>
            <a:off x="1671310" y="2800402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  <p:sp>
        <p:nvSpPr>
          <p:cNvPr id="8" name="Diamond 7"/>
          <p:cNvSpPr/>
          <p:nvPr/>
        </p:nvSpPr>
        <p:spPr>
          <a:xfrm>
            <a:off x="1219934" y="3800912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2067508" y="3853507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err="1" smtClean="0"/>
              <a:t>V</a:t>
            </a:r>
            <a:r>
              <a:rPr lang="en-US" baseline="-25000" dirty="0" err="1" smtClean="0"/>
              <a:t>m</a:t>
            </a:r>
            <a:endParaRPr lang="en-US" b="1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3017913" y="3062432"/>
            <a:ext cx="16593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Monaco"/>
                <a:cs typeface="Monaco"/>
              </a:rPr>
              <a:t>t1:send(</a:t>
            </a:r>
            <a:r>
              <a:rPr lang="en-US" sz="1600" dirty="0" err="1" smtClean="0">
                <a:latin typeface="Monaco"/>
                <a:cs typeface="Monaco"/>
              </a:rPr>
              <a:t>c,v</a:t>
            </a:r>
            <a:r>
              <a:rPr lang="en-US" sz="1600" dirty="0" smtClean="0">
                <a:latin typeface="Monaco"/>
                <a:cs typeface="Monaco"/>
              </a:rPr>
              <a:t>)</a:t>
            </a:r>
            <a:endParaRPr lang="en-US" sz="1600" dirty="0">
              <a:latin typeface="Monaco"/>
              <a:cs typeface="Monaco"/>
            </a:endParaRPr>
          </a:p>
        </p:txBody>
      </p:sp>
      <p:sp>
        <p:nvSpPr>
          <p:cNvPr id="11" name="Notched Right Arrow 10"/>
          <p:cNvSpPr/>
          <p:nvPr/>
        </p:nvSpPr>
        <p:spPr>
          <a:xfrm>
            <a:off x="3299006" y="3492145"/>
            <a:ext cx="1191112" cy="361362"/>
          </a:xfrm>
          <a:prstGeom prst="notch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4720054" y="2379537"/>
            <a:ext cx="2110388" cy="10485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720054" y="3637550"/>
            <a:ext cx="2110388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37" name="Oval 36"/>
          <p:cNvSpPr/>
          <p:nvPr/>
        </p:nvSpPr>
        <p:spPr>
          <a:xfrm>
            <a:off x="5095955" y="2800402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  <p:sp>
        <p:nvSpPr>
          <p:cNvPr id="38" name="Diamond 37"/>
          <p:cNvSpPr/>
          <p:nvPr/>
        </p:nvSpPr>
        <p:spPr>
          <a:xfrm>
            <a:off x="5095955" y="3806726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39" name="Oval 38"/>
          <p:cNvSpPr/>
          <p:nvPr/>
        </p:nvSpPr>
        <p:spPr>
          <a:xfrm>
            <a:off x="6175390" y="2800402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err="1" smtClean="0"/>
              <a:t>V</a:t>
            </a:r>
            <a:r>
              <a:rPr lang="en-US" baseline="-25000" dirty="0" err="1" smtClean="0"/>
              <a:t>m</a:t>
            </a:r>
            <a:endParaRPr lang="en-US" b="1" baseline="-25000" dirty="0"/>
          </a:p>
        </p:txBody>
      </p:sp>
      <p:cxnSp>
        <p:nvCxnSpPr>
          <p:cNvPr id="41" name="Straight Arrow Connector 40"/>
          <p:cNvCxnSpPr>
            <a:stCxn id="37" idx="6"/>
            <a:endCxn id="39" idx="2"/>
          </p:cNvCxnSpPr>
          <p:nvPr/>
        </p:nvCxnSpPr>
        <p:spPr>
          <a:xfrm>
            <a:off x="5615501" y="3045140"/>
            <a:ext cx="55988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7" idx="4"/>
            <a:endCxn id="38" idx="0"/>
          </p:cNvCxnSpPr>
          <p:nvPr/>
        </p:nvCxnSpPr>
        <p:spPr>
          <a:xfrm>
            <a:off x="5355728" y="3289877"/>
            <a:ext cx="54385" cy="51684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Callout 43"/>
          <p:cNvSpPr/>
          <p:nvPr/>
        </p:nvSpPr>
        <p:spPr>
          <a:xfrm>
            <a:off x="6924853" y="3045140"/>
            <a:ext cx="1938410" cy="1297842"/>
          </a:xfrm>
          <a:prstGeom prst="wedgeEllipseCallout">
            <a:avLst>
              <a:gd name="adj1" fmla="val -63143"/>
              <a:gd name="adj2" fmla="val -41279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Globalize the mutable message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9829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8" grpId="0" animBg="1"/>
      <p:bldP spid="39" grpId="0" animBg="1"/>
      <p:bldP spid="4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Channel in Shared heap, Primitive-valued message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58454" y="2373723"/>
            <a:ext cx="1674091" cy="13716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6" name="Rectangle 5"/>
          <p:cNvSpPr/>
          <p:nvPr/>
        </p:nvSpPr>
        <p:spPr>
          <a:xfrm>
            <a:off x="1258453" y="4380367"/>
            <a:ext cx="1674091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7" name="Oval 6"/>
          <p:cNvSpPr/>
          <p:nvPr/>
        </p:nvSpPr>
        <p:spPr>
          <a:xfrm>
            <a:off x="1826491" y="3137647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  <p:sp>
        <p:nvSpPr>
          <p:cNvPr id="8" name="Diamond 7"/>
          <p:cNvSpPr/>
          <p:nvPr/>
        </p:nvSpPr>
        <p:spPr>
          <a:xfrm>
            <a:off x="1794771" y="4549543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126534" y="3319933"/>
            <a:ext cx="16593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Monaco"/>
                <a:cs typeface="Monaco"/>
              </a:rPr>
              <a:t>t1:send(c,0)</a:t>
            </a:r>
            <a:endParaRPr lang="en-US" sz="1600" dirty="0">
              <a:latin typeface="Monaco"/>
              <a:cs typeface="Monaco"/>
            </a:endParaRPr>
          </a:p>
        </p:txBody>
      </p:sp>
      <p:sp>
        <p:nvSpPr>
          <p:cNvPr id="10" name="Notched Right Arrow 9"/>
          <p:cNvSpPr/>
          <p:nvPr/>
        </p:nvSpPr>
        <p:spPr>
          <a:xfrm>
            <a:off x="3407627" y="3749646"/>
            <a:ext cx="1191112" cy="361362"/>
          </a:xfrm>
          <a:prstGeom prst="notch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037785" y="2378003"/>
            <a:ext cx="1674091" cy="13716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037784" y="4384647"/>
            <a:ext cx="1674091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13" name="Oval 12"/>
          <p:cNvSpPr/>
          <p:nvPr/>
        </p:nvSpPr>
        <p:spPr>
          <a:xfrm>
            <a:off x="5605822" y="3141927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  <p:sp>
        <p:nvSpPr>
          <p:cNvPr id="14" name="Diamond 13"/>
          <p:cNvSpPr/>
          <p:nvPr/>
        </p:nvSpPr>
        <p:spPr>
          <a:xfrm>
            <a:off x="5560734" y="4553823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3" idx="4"/>
            <a:endCxn id="14" idx="0"/>
          </p:cNvCxnSpPr>
          <p:nvPr/>
        </p:nvCxnSpPr>
        <p:spPr>
          <a:xfrm>
            <a:off x="5865595" y="3631402"/>
            <a:ext cx="9297" cy="92242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7005053" y="4562911"/>
            <a:ext cx="1681747" cy="60157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Remembered</a:t>
            </a:r>
          </a:p>
          <a:p>
            <a:pPr algn="ctr"/>
            <a:r>
              <a:rPr lang="en-US" dirty="0" smtClean="0"/>
              <a:t>Set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17" idx="1"/>
            <a:endCxn id="14" idx="3"/>
          </p:cNvCxnSpPr>
          <p:nvPr/>
        </p:nvCxnSpPr>
        <p:spPr>
          <a:xfrm flipH="1" flipV="1">
            <a:off x="6189050" y="4854613"/>
            <a:ext cx="816003" cy="90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284933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</a:t>
            </a:r>
            <a:r>
              <a:rPr lang="en-US" dirty="0"/>
              <a:t>3 </a:t>
            </a:r>
            <a:r>
              <a:rPr lang="en-US" dirty="0" smtClean="0"/>
              <a:t>– Sender Blocks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Channel in shared heap, message in shared hea</a:t>
            </a:r>
            <a:r>
              <a:rPr lang="en-US" dirty="0"/>
              <a:t>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28</a:t>
            </a:fld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44033" y="2373723"/>
            <a:ext cx="2902652" cy="10485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44033" y="363173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25" name="Oval 24"/>
          <p:cNvSpPr/>
          <p:nvPr/>
        </p:nvSpPr>
        <p:spPr>
          <a:xfrm>
            <a:off x="1411537" y="2776604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  <p:sp>
        <p:nvSpPr>
          <p:cNvPr id="26" name="Diamond 25"/>
          <p:cNvSpPr/>
          <p:nvPr/>
        </p:nvSpPr>
        <p:spPr>
          <a:xfrm>
            <a:off x="905776" y="3800912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2570632" y="2776604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V</a:t>
            </a:r>
            <a:endParaRPr lang="en-US" b="1" baseline="-25000" dirty="0"/>
          </a:p>
        </p:txBody>
      </p:sp>
      <p:sp>
        <p:nvSpPr>
          <p:cNvPr id="28" name="TextBox 27"/>
          <p:cNvSpPr txBox="1"/>
          <p:nvPr/>
        </p:nvSpPr>
        <p:spPr>
          <a:xfrm>
            <a:off x="4001506" y="3021342"/>
            <a:ext cx="16593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Monaco"/>
                <a:cs typeface="Monaco"/>
              </a:rPr>
              <a:t>t1:send(</a:t>
            </a:r>
            <a:r>
              <a:rPr lang="en-US" sz="1600" dirty="0" err="1" smtClean="0">
                <a:latin typeface="Monaco"/>
                <a:cs typeface="Monaco"/>
              </a:rPr>
              <a:t>c,v</a:t>
            </a:r>
            <a:r>
              <a:rPr lang="en-US" sz="1600" dirty="0" smtClean="0">
                <a:latin typeface="Monaco"/>
                <a:cs typeface="Monaco"/>
              </a:rPr>
              <a:t>)</a:t>
            </a:r>
            <a:endParaRPr lang="en-US" sz="1600" dirty="0">
              <a:latin typeface="Monaco"/>
              <a:cs typeface="Monaco"/>
            </a:endParaRPr>
          </a:p>
        </p:txBody>
      </p:sp>
      <p:sp>
        <p:nvSpPr>
          <p:cNvPr id="29" name="Notched Right Arrow 28"/>
          <p:cNvSpPr/>
          <p:nvPr/>
        </p:nvSpPr>
        <p:spPr>
          <a:xfrm>
            <a:off x="4282599" y="3451055"/>
            <a:ext cx="1191112" cy="361362"/>
          </a:xfrm>
          <a:prstGeom prst="notch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2371559" y="363173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31" name="Diamond 30"/>
          <p:cNvSpPr/>
          <p:nvPr/>
        </p:nvSpPr>
        <p:spPr>
          <a:xfrm>
            <a:off x="2721635" y="3813759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784148" y="2373723"/>
            <a:ext cx="2902652" cy="10485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784148" y="363173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34" name="Oval 33"/>
          <p:cNvSpPr/>
          <p:nvPr/>
        </p:nvSpPr>
        <p:spPr>
          <a:xfrm>
            <a:off x="6474207" y="2776604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  <p:sp>
        <p:nvSpPr>
          <p:cNvPr id="35" name="Diamond 34"/>
          <p:cNvSpPr/>
          <p:nvPr/>
        </p:nvSpPr>
        <p:spPr>
          <a:xfrm>
            <a:off x="6162842" y="3800912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7785957" y="2776604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V</a:t>
            </a:r>
            <a:endParaRPr lang="en-US" b="1" baseline="-25000" dirty="0"/>
          </a:p>
        </p:txBody>
      </p:sp>
      <p:sp>
        <p:nvSpPr>
          <p:cNvPr id="37" name="Rectangle 36"/>
          <p:cNvSpPr/>
          <p:nvPr/>
        </p:nvSpPr>
        <p:spPr>
          <a:xfrm>
            <a:off x="7311674" y="363173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38" name="Diamond 37"/>
          <p:cNvSpPr/>
          <p:nvPr/>
        </p:nvSpPr>
        <p:spPr>
          <a:xfrm>
            <a:off x="7661750" y="3813759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34" idx="3"/>
            <a:endCxn id="35" idx="0"/>
          </p:cNvCxnSpPr>
          <p:nvPr/>
        </p:nvCxnSpPr>
        <p:spPr>
          <a:xfrm flipH="1">
            <a:off x="6477000" y="3194397"/>
            <a:ext cx="73293" cy="60651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36" idx="2"/>
          </p:cNvCxnSpPr>
          <p:nvPr/>
        </p:nvCxnSpPr>
        <p:spPr>
          <a:xfrm>
            <a:off x="6993753" y="3021342"/>
            <a:ext cx="792204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5490043" y="5208876"/>
            <a:ext cx="1681747" cy="60157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Remembered</a:t>
            </a:r>
          </a:p>
          <a:p>
            <a:pPr algn="ctr"/>
            <a:r>
              <a:rPr lang="en-US" dirty="0" smtClean="0"/>
              <a:t>Set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1" idx="0"/>
            <a:endCxn id="35" idx="2"/>
          </p:cNvCxnSpPr>
          <p:nvPr/>
        </p:nvCxnSpPr>
        <p:spPr>
          <a:xfrm flipV="1">
            <a:off x="6330917" y="4402491"/>
            <a:ext cx="146083" cy="80638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37101" y="4942480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0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2690836" y="4942480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1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7571447" y="4942480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1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0224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41" grpId="0" animBg="1"/>
      <p:bldP spid="4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</a:t>
            </a:r>
            <a:r>
              <a:rPr lang="en-US" dirty="0"/>
              <a:t>3 </a:t>
            </a:r>
            <a:r>
              <a:rPr lang="en-US" dirty="0" smtClean="0"/>
              <a:t>– Receiver Unblocks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29</a:t>
            </a:fld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4001506" y="2740827"/>
            <a:ext cx="16593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Monaco"/>
                <a:cs typeface="Monaco"/>
              </a:rPr>
              <a:t>t2:recv(c)</a:t>
            </a:r>
            <a:endParaRPr lang="en-US" sz="1600" dirty="0">
              <a:latin typeface="Monaco"/>
              <a:cs typeface="Monaco"/>
            </a:endParaRPr>
          </a:p>
        </p:txBody>
      </p:sp>
      <p:sp>
        <p:nvSpPr>
          <p:cNvPr id="29" name="Notched Right Arrow 28"/>
          <p:cNvSpPr/>
          <p:nvPr/>
        </p:nvSpPr>
        <p:spPr>
          <a:xfrm>
            <a:off x="4095085" y="3161279"/>
            <a:ext cx="1191112" cy="361362"/>
          </a:xfrm>
          <a:prstGeom prst="notch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704148" y="1920153"/>
            <a:ext cx="2902652" cy="10485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33" name="Rectangle 32"/>
          <p:cNvSpPr/>
          <p:nvPr/>
        </p:nvSpPr>
        <p:spPr>
          <a:xfrm>
            <a:off x="704148" y="317816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34" name="Oval 33"/>
          <p:cNvSpPr/>
          <p:nvPr/>
        </p:nvSpPr>
        <p:spPr>
          <a:xfrm>
            <a:off x="1394207" y="2323034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  <p:sp>
        <p:nvSpPr>
          <p:cNvPr id="35" name="Diamond 34"/>
          <p:cNvSpPr/>
          <p:nvPr/>
        </p:nvSpPr>
        <p:spPr>
          <a:xfrm>
            <a:off x="1082842" y="3347342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2705957" y="2323034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V</a:t>
            </a:r>
            <a:endParaRPr lang="en-US" b="1" baseline="-25000" dirty="0"/>
          </a:p>
        </p:txBody>
      </p:sp>
      <p:sp>
        <p:nvSpPr>
          <p:cNvPr id="37" name="Rectangle 36"/>
          <p:cNvSpPr/>
          <p:nvPr/>
        </p:nvSpPr>
        <p:spPr>
          <a:xfrm>
            <a:off x="2231674" y="317816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38" name="Diamond 37"/>
          <p:cNvSpPr/>
          <p:nvPr/>
        </p:nvSpPr>
        <p:spPr>
          <a:xfrm>
            <a:off x="2581750" y="3360189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34" idx="3"/>
            <a:endCxn id="35" idx="0"/>
          </p:cNvCxnSpPr>
          <p:nvPr/>
        </p:nvCxnSpPr>
        <p:spPr>
          <a:xfrm flipH="1">
            <a:off x="1397000" y="2740827"/>
            <a:ext cx="73293" cy="60651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36" idx="2"/>
          </p:cNvCxnSpPr>
          <p:nvPr/>
        </p:nvCxnSpPr>
        <p:spPr>
          <a:xfrm>
            <a:off x="1913753" y="2567772"/>
            <a:ext cx="792204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2491447" y="4488910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1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972295" y="4488910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0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5671563" y="1920153"/>
            <a:ext cx="2902652" cy="10485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Heap</a:t>
            </a:r>
          </a:p>
        </p:txBody>
      </p:sp>
      <p:sp>
        <p:nvSpPr>
          <p:cNvPr id="48" name="Rectangle 47"/>
          <p:cNvSpPr/>
          <p:nvPr/>
        </p:nvSpPr>
        <p:spPr>
          <a:xfrm>
            <a:off x="5671563" y="317816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49" name="Oval 48"/>
          <p:cNvSpPr/>
          <p:nvPr/>
        </p:nvSpPr>
        <p:spPr>
          <a:xfrm>
            <a:off x="6361622" y="2323034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C</a:t>
            </a:r>
            <a:endParaRPr lang="en-US" b="1" baseline="-25000" dirty="0"/>
          </a:p>
        </p:txBody>
      </p:sp>
      <p:sp>
        <p:nvSpPr>
          <p:cNvPr id="50" name="Diamond 49"/>
          <p:cNvSpPr/>
          <p:nvPr/>
        </p:nvSpPr>
        <p:spPr>
          <a:xfrm>
            <a:off x="6050257" y="3347342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51" name="Oval 50"/>
          <p:cNvSpPr/>
          <p:nvPr/>
        </p:nvSpPr>
        <p:spPr>
          <a:xfrm>
            <a:off x="7673372" y="2323034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V</a:t>
            </a:r>
            <a:endParaRPr lang="en-US" b="1" baseline="-25000" dirty="0"/>
          </a:p>
        </p:txBody>
      </p:sp>
      <p:sp>
        <p:nvSpPr>
          <p:cNvPr id="52" name="Rectangle 51"/>
          <p:cNvSpPr/>
          <p:nvPr/>
        </p:nvSpPr>
        <p:spPr>
          <a:xfrm>
            <a:off x="7199089" y="3178166"/>
            <a:ext cx="1375126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53" name="Diamond 52"/>
          <p:cNvSpPr/>
          <p:nvPr/>
        </p:nvSpPr>
        <p:spPr>
          <a:xfrm>
            <a:off x="7549165" y="3360189"/>
            <a:ext cx="628316" cy="601579"/>
          </a:xfrm>
          <a:prstGeom prst="diamond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7458862" y="4488910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1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5939710" y="4488910"/>
            <a:ext cx="793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Core 0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53" idx="0"/>
            <a:endCxn id="51" idx="4"/>
          </p:cNvCxnSpPr>
          <p:nvPr/>
        </p:nvCxnSpPr>
        <p:spPr>
          <a:xfrm flipV="1">
            <a:off x="7863323" y="2812509"/>
            <a:ext cx="69822" cy="54768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033332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6" grpId="0"/>
      <p:bldP spid="5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Intel SCC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1691607" y="2818818"/>
            <a:ext cx="988270" cy="1159197"/>
            <a:chOff x="1573122" y="3544957"/>
            <a:chExt cx="1082261" cy="1039064"/>
          </a:xfrm>
        </p:grpSpPr>
        <p:sp>
          <p:nvSpPr>
            <p:cNvPr id="5" name="Rectangle 4"/>
            <p:cNvSpPr/>
            <p:nvPr/>
          </p:nvSpPr>
          <p:spPr>
            <a:xfrm>
              <a:off x="1573122" y="3544957"/>
              <a:ext cx="1082261" cy="66260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0" tIns="0" rIns="0" bIns="0" rtlCol="0" anchor="t" anchorCtr="1"/>
            <a:lstStyle/>
            <a:p>
              <a:pPr algn="ctr"/>
              <a:r>
                <a:rPr lang="en-US" sz="2800" baseline="-25000" dirty="0" smtClean="0"/>
                <a:t>Private Memory</a:t>
              </a:r>
              <a:endParaRPr lang="en-US" sz="2800" baseline="-250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751112" y="4243769"/>
              <a:ext cx="894208" cy="3402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aseline="-25000" dirty="0" smtClean="0"/>
                <a:t>Core 0</a:t>
              </a:r>
              <a:endParaRPr lang="en-US" sz="2800" baseline="-250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872967" y="2818818"/>
            <a:ext cx="1100408" cy="1159197"/>
            <a:chOff x="1573122" y="3544957"/>
            <a:chExt cx="1205064" cy="1039064"/>
          </a:xfrm>
        </p:grpSpPr>
        <p:sp>
          <p:nvSpPr>
            <p:cNvPr id="19" name="Rectangle 18"/>
            <p:cNvSpPr/>
            <p:nvPr/>
          </p:nvSpPr>
          <p:spPr>
            <a:xfrm>
              <a:off x="1573122" y="3544957"/>
              <a:ext cx="1082261" cy="66260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0" tIns="0" rIns="0" bIns="0" rtlCol="0" anchor="t" anchorCtr="1"/>
            <a:lstStyle/>
            <a:p>
              <a:pPr algn="ctr"/>
              <a:r>
                <a:rPr lang="en-US" sz="2800" baseline="-25000" dirty="0" smtClean="0"/>
                <a:t>Private Memory</a:t>
              </a:r>
              <a:endParaRPr lang="en-US" sz="2800" baseline="-2500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751112" y="4243769"/>
              <a:ext cx="1027074" cy="3402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aseline="-25000" dirty="0" smtClean="0"/>
                <a:t>Core 47</a:t>
              </a:r>
              <a:endParaRPr lang="en-US" sz="2800" baseline="-250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145848" y="2818818"/>
            <a:ext cx="988270" cy="1159197"/>
            <a:chOff x="1573122" y="3544957"/>
            <a:chExt cx="1082261" cy="1039064"/>
          </a:xfrm>
        </p:grpSpPr>
        <p:sp>
          <p:nvSpPr>
            <p:cNvPr id="22" name="Rectangle 21"/>
            <p:cNvSpPr/>
            <p:nvPr/>
          </p:nvSpPr>
          <p:spPr>
            <a:xfrm>
              <a:off x="1573122" y="3544957"/>
              <a:ext cx="1082261" cy="66260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0" tIns="0" rIns="0" bIns="0" rtlCol="0" anchor="t" anchorCtr="1"/>
            <a:lstStyle/>
            <a:p>
              <a:pPr algn="ctr"/>
              <a:r>
                <a:rPr lang="en-US" sz="2800" baseline="-25000" dirty="0" smtClean="0"/>
                <a:t>Private Memory</a:t>
              </a:r>
              <a:endParaRPr lang="en-US" sz="2800" baseline="-250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751112" y="4243769"/>
              <a:ext cx="894208" cy="3402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aseline="-25000" dirty="0" smtClean="0"/>
                <a:t>Core 2</a:t>
              </a:r>
              <a:endParaRPr lang="en-US" sz="2800" baseline="-250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418728" y="2818818"/>
            <a:ext cx="988270" cy="1159197"/>
            <a:chOff x="1573122" y="3544957"/>
            <a:chExt cx="1082261" cy="1039064"/>
          </a:xfrm>
        </p:grpSpPr>
        <p:sp>
          <p:nvSpPr>
            <p:cNvPr id="25" name="Rectangle 24"/>
            <p:cNvSpPr/>
            <p:nvPr/>
          </p:nvSpPr>
          <p:spPr>
            <a:xfrm>
              <a:off x="1573122" y="3544957"/>
              <a:ext cx="1082261" cy="662609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0" tIns="0" rIns="0" bIns="0" rtlCol="0" anchor="t" anchorCtr="1"/>
            <a:lstStyle/>
            <a:p>
              <a:pPr algn="ctr"/>
              <a:r>
                <a:rPr lang="en-US" sz="2800" baseline="-25000" dirty="0" smtClean="0"/>
                <a:t>Private Memory</a:t>
              </a:r>
              <a:endParaRPr lang="en-US" sz="2800" baseline="-250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751112" y="4243769"/>
              <a:ext cx="894208" cy="3402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aseline="-25000" dirty="0" smtClean="0"/>
                <a:t>Core 1</a:t>
              </a:r>
              <a:endParaRPr lang="en-US" sz="2800" baseline="-25000" dirty="0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6223365" y="2740024"/>
            <a:ext cx="365955" cy="3795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aseline="-25000" dirty="0" smtClean="0"/>
              <a:t>...</a:t>
            </a:r>
            <a:endParaRPr lang="en-US" sz="2800" baseline="-25000" dirty="0"/>
          </a:p>
        </p:txBody>
      </p:sp>
      <p:sp>
        <p:nvSpPr>
          <p:cNvPr id="28" name="Rectangle 27"/>
          <p:cNvSpPr/>
          <p:nvPr/>
        </p:nvSpPr>
        <p:spPr>
          <a:xfrm>
            <a:off x="1691607" y="1803950"/>
            <a:ext cx="6169630" cy="7392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/>
            <a:r>
              <a:rPr lang="en-US" sz="2800" baseline="-25000" dirty="0" smtClean="0"/>
              <a:t>Shared Memory </a:t>
            </a:r>
          </a:p>
          <a:p>
            <a:pPr algn="ctr"/>
            <a:r>
              <a:rPr lang="en-US" sz="2800" baseline="-25000" dirty="0" smtClean="0"/>
              <a:t>(off chip)</a:t>
            </a:r>
            <a:endParaRPr lang="en-US" sz="2800" baseline="-25000" dirty="0"/>
          </a:p>
        </p:txBody>
      </p:sp>
      <p:sp>
        <p:nvSpPr>
          <p:cNvPr id="29" name="Rectangle 28"/>
          <p:cNvSpPr/>
          <p:nvPr/>
        </p:nvSpPr>
        <p:spPr>
          <a:xfrm>
            <a:off x="1691607" y="1064732"/>
            <a:ext cx="3090070" cy="73921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/>
            <a:r>
              <a:rPr lang="en-US" sz="2800" baseline="-25000" dirty="0" smtClean="0"/>
              <a:t>No Cache-Coherence</a:t>
            </a:r>
          </a:p>
          <a:p>
            <a:pPr algn="ctr"/>
            <a:r>
              <a:rPr lang="en-US" sz="2800" baseline="-25000" dirty="0" smtClean="0"/>
              <a:t>(Caching disabled)</a:t>
            </a:r>
            <a:endParaRPr lang="en-US" sz="2800" baseline="-25000" dirty="0"/>
          </a:p>
        </p:txBody>
      </p:sp>
      <p:sp>
        <p:nvSpPr>
          <p:cNvPr id="30" name="Rectangle 29"/>
          <p:cNvSpPr/>
          <p:nvPr/>
        </p:nvSpPr>
        <p:spPr>
          <a:xfrm>
            <a:off x="4773504" y="1064732"/>
            <a:ext cx="3090070" cy="7392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/>
            <a:r>
              <a:rPr lang="en-US" sz="2800" baseline="-25000" dirty="0" smtClean="0"/>
              <a:t>Software Managed Cache</a:t>
            </a:r>
          </a:p>
          <a:p>
            <a:pPr algn="ctr"/>
            <a:r>
              <a:rPr lang="en-US" sz="2800" baseline="-25000" dirty="0" smtClean="0"/>
              <a:t>(Release Consistency)</a:t>
            </a:r>
            <a:endParaRPr lang="en-US" sz="2800" baseline="-25000" dirty="0"/>
          </a:p>
        </p:txBody>
      </p:sp>
      <p:sp>
        <p:nvSpPr>
          <p:cNvPr id="31" name="Rectangle 30"/>
          <p:cNvSpPr/>
          <p:nvPr/>
        </p:nvSpPr>
        <p:spPr>
          <a:xfrm>
            <a:off x="1688689" y="4233858"/>
            <a:ext cx="6169630" cy="75258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tIns="0" rIns="0" bIns="0" rtlCol="0" anchor="t" anchorCtr="1"/>
          <a:lstStyle/>
          <a:p>
            <a:pPr algn="ctr"/>
            <a:r>
              <a:rPr lang="en-US" sz="2800" baseline="-25000" dirty="0" smtClean="0"/>
              <a:t>Message Passing Buffers</a:t>
            </a:r>
          </a:p>
          <a:p>
            <a:pPr algn="ctr"/>
            <a:r>
              <a:rPr lang="en-US" sz="2800" baseline="-25000" dirty="0" smtClean="0"/>
              <a:t>(On die, 8KB per core)</a:t>
            </a:r>
            <a:endParaRPr lang="en-US" sz="2800" baseline="-25000" dirty="0"/>
          </a:p>
        </p:txBody>
      </p:sp>
      <p:sp>
        <p:nvSpPr>
          <p:cNvPr id="33" name="TextBox 32"/>
          <p:cNvSpPr txBox="1"/>
          <p:nvPr/>
        </p:nvSpPr>
        <p:spPr>
          <a:xfrm>
            <a:off x="1900782" y="5279132"/>
            <a:ext cx="57617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How to provide an </a:t>
            </a:r>
            <a:r>
              <a:rPr lang="en-US" sz="3200" i="1" dirty="0" smtClean="0"/>
              <a:t>efficient</a:t>
            </a:r>
            <a:r>
              <a:rPr lang="en-US" sz="3200" dirty="0" smtClean="0"/>
              <a:t> cache coherence layer?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87659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SMP Programming Model for SCC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5743434" y="3376757"/>
            <a:ext cx="2826851" cy="1232795"/>
            <a:chOff x="1460936" y="1623392"/>
            <a:chExt cx="6762155" cy="3674528"/>
          </a:xfrm>
        </p:grpSpPr>
        <p:sp>
          <p:nvSpPr>
            <p:cNvPr id="21" name="Rectangle 20"/>
            <p:cNvSpPr/>
            <p:nvPr/>
          </p:nvSpPr>
          <p:spPr>
            <a:xfrm>
              <a:off x="1464132" y="3411382"/>
              <a:ext cx="1082260" cy="6626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0" tIns="0" rIns="0" bIns="0" rtlCol="0" anchor="t" anchorCtr="1">
              <a:normAutofit/>
            </a:bodyPr>
            <a:lstStyle/>
            <a:p>
              <a:pPr algn="ctr"/>
              <a:endParaRPr lang="en-US" sz="1400" baseline="-25000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138271" y="3411382"/>
              <a:ext cx="1082260" cy="6626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0" tIns="0" rIns="0" bIns="0" rtlCol="0" anchor="t" anchorCtr="1">
              <a:normAutofit/>
            </a:bodyPr>
            <a:lstStyle/>
            <a:p>
              <a:pPr algn="ctr"/>
              <a:endParaRPr lang="en-US" sz="1400" baseline="-250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246892" y="3411382"/>
              <a:ext cx="1082260" cy="6626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0" tIns="0" rIns="0" bIns="0" rtlCol="0" anchor="t" anchorCtr="1">
              <a:normAutofit/>
            </a:bodyPr>
            <a:lstStyle/>
            <a:p>
              <a:pPr algn="ctr"/>
              <a:endParaRPr lang="en-US" sz="1400" baseline="-25000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355513" y="3411382"/>
              <a:ext cx="1082260" cy="6626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0" tIns="0" rIns="0" bIns="0" rtlCol="0" anchor="t" anchorCtr="1">
              <a:normAutofit/>
            </a:bodyPr>
            <a:lstStyle/>
            <a:p>
              <a:pPr algn="ctr"/>
              <a:endParaRPr lang="en-US" sz="1400" baseline="-250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464132" y="2286001"/>
              <a:ext cx="6756400" cy="6626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>
              <a:normAutofit/>
            </a:bodyPr>
            <a:lstStyle/>
            <a:p>
              <a:pPr algn="ctr"/>
              <a:endParaRPr lang="en-US" sz="1400" baseline="-250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464132" y="1623392"/>
              <a:ext cx="3383955" cy="662609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lIns="0" tIns="0" rIns="0" bIns="0" rtlCol="0" anchor="t" anchorCtr="1">
              <a:normAutofit/>
            </a:bodyPr>
            <a:lstStyle/>
            <a:p>
              <a:pPr algn="ctr"/>
              <a:endParaRPr lang="en-US" sz="1400" baseline="-25000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839136" y="1623392"/>
              <a:ext cx="3383955" cy="66260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t" anchorCtr="1">
              <a:normAutofit/>
            </a:bodyPr>
            <a:lstStyle/>
            <a:p>
              <a:pPr algn="ctr"/>
              <a:endParaRPr lang="en-US" sz="1400" baseline="-25000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460936" y="4635310"/>
              <a:ext cx="6756400" cy="66261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0" tIns="0" rIns="0" bIns="0" rtlCol="0" anchor="ctr" anchorCtr="1">
              <a:normAutofit/>
            </a:bodyPr>
            <a:lstStyle/>
            <a:p>
              <a:pPr algn="ctr"/>
              <a:endParaRPr lang="en-US" sz="1400" baseline="-25000" dirty="0"/>
            </a:p>
          </p:txBody>
        </p:sp>
      </p:grpSp>
      <p:sp>
        <p:nvSpPr>
          <p:cNvPr id="23" name="Rectangle 22"/>
          <p:cNvSpPr/>
          <p:nvPr/>
        </p:nvSpPr>
        <p:spPr>
          <a:xfrm>
            <a:off x="5745972" y="2831483"/>
            <a:ext cx="2826851" cy="311917"/>
          </a:xfrm>
          <a:prstGeom prst="rect">
            <a:avLst/>
          </a:prstGeom>
          <a:noFill/>
          <a:ln w="12700" cmpd="sng">
            <a:prstDash val="dash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Abstraction Layer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5741028" y="2237510"/>
            <a:ext cx="2826851" cy="31191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Program</a:t>
            </a:r>
            <a:endParaRPr lang="en-US" dirty="0"/>
          </a:p>
        </p:txBody>
      </p:sp>
      <p:sp>
        <p:nvSpPr>
          <p:cNvPr id="28" name="Content Placeholder 2"/>
          <p:cNvSpPr>
            <a:spLocks noGrp="1"/>
          </p:cNvSpPr>
          <p:nvPr>
            <p:ph idx="1"/>
          </p:nvPr>
        </p:nvSpPr>
        <p:spPr>
          <a:xfrm>
            <a:off x="311949" y="998712"/>
            <a:ext cx="4661104" cy="5357638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2400" dirty="0" smtClean="0"/>
              <a:t>Desirable properties </a:t>
            </a:r>
          </a:p>
          <a:p>
            <a:pPr lvl="1"/>
            <a:r>
              <a:rPr lang="en-US" sz="2000" dirty="0"/>
              <a:t>Single </a:t>
            </a:r>
            <a:r>
              <a:rPr lang="en-US" sz="2000" dirty="0" smtClean="0"/>
              <a:t>address </a:t>
            </a:r>
            <a:r>
              <a:rPr lang="en-US" sz="2000" dirty="0"/>
              <a:t>space</a:t>
            </a:r>
          </a:p>
          <a:p>
            <a:pPr lvl="1"/>
            <a:r>
              <a:rPr lang="en-US" sz="2000" dirty="0" smtClean="0"/>
              <a:t>Cache coherence </a:t>
            </a:r>
          </a:p>
          <a:p>
            <a:pPr lvl="1"/>
            <a:r>
              <a:rPr lang="en-US" sz="2000" dirty="0" smtClean="0"/>
              <a:t>Sequential consistency</a:t>
            </a:r>
          </a:p>
          <a:p>
            <a:pPr lvl="1"/>
            <a:r>
              <a:rPr lang="en-US" sz="2000" dirty="0" smtClean="0"/>
              <a:t>Automatic memory management</a:t>
            </a:r>
          </a:p>
          <a:p>
            <a:pPr lvl="1"/>
            <a:r>
              <a:rPr lang="en-US" sz="2000" dirty="0" smtClean="0"/>
              <a:t>Utilize MPB for inter-core communication</a:t>
            </a:r>
          </a:p>
          <a:p>
            <a:r>
              <a:rPr lang="en-US" sz="2400" dirty="0" smtClean="0"/>
              <a:t>Abstraction Layer – </a:t>
            </a:r>
            <a:r>
              <a:rPr lang="en-US" sz="2400" dirty="0" smtClean="0">
                <a:solidFill>
                  <a:srgbClr val="FF0000"/>
                </a:solidFill>
              </a:rPr>
              <a:t>MultiMLton VM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A new GC to provide </a:t>
            </a:r>
            <a:r>
              <a:rPr lang="en-US" sz="2000" dirty="0"/>
              <a:t>c</a:t>
            </a:r>
            <a:r>
              <a:rPr lang="en-US" sz="2000" dirty="0" smtClean="0"/>
              <a:t>oherent and managed </a:t>
            </a:r>
            <a:r>
              <a:rPr lang="en-US" sz="2000" dirty="0"/>
              <a:t>g</a:t>
            </a:r>
            <a:r>
              <a:rPr lang="en-US" sz="2000" dirty="0" smtClean="0"/>
              <a:t>lobal address space</a:t>
            </a:r>
            <a:endParaRPr lang="en-US" sz="1600" dirty="0"/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Mapping first-class channel communication on to the MPB</a:t>
            </a:r>
          </a:p>
        </p:txBody>
      </p:sp>
      <p:cxnSp>
        <p:nvCxnSpPr>
          <p:cNvPr id="30" name="Straight Connector 29"/>
          <p:cNvCxnSpPr/>
          <p:nvPr/>
        </p:nvCxnSpPr>
        <p:spPr>
          <a:xfrm flipH="1" flipV="1">
            <a:off x="4973053" y="998712"/>
            <a:ext cx="772919" cy="18327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4973053" y="3143400"/>
            <a:ext cx="772919" cy="32129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883787" y="4721545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SCC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81005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2"/>
            <a:ext cx="8229600" cy="2477077"/>
          </a:xfrm>
        </p:spPr>
        <p:txBody>
          <a:bodyPr>
            <a:noAutofit/>
          </a:bodyPr>
          <a:lstStyle/>
          <a:p>
            <a:r>
              <a:rPr lang="en-US" sz="2800" dirty="0" err="1" smtClean="0"/>
              <a:t>MultiMLton</a:t>
            </a:r>
            <a:endParaRPr lang="en-US" sz="2800" dirty="0" smtClean="0"/>
          </a:p>
          <a:p>
            <a:pPr lvl="1"/>
            <a:r>
              <a:rPr lang="en-US" sz="2400" dirty="0" smtClean="0"/>
              <a:t>Safety, scalability, ready for future manycore processors</a:t>
            </a:r>
          </a:p>
          <a:p>
            <a:pPr lvl="1"/>
            <a:r>
              <a:rPr lang="en-US" sz="2400" dirty="0" smtClean="0"/>
              <a:t>Parallel extension of MLton – a whole-program, optimizing </a:t>
            </a:r>
            <a:r>
              <a:rPr lang="en-US" sz="2400" dirty="0" smtClean="0">
                <a:solidFill>
                  <a:srgbClr val="FF0000"/>
                </a:solidFill>
              </a:rPr>
              <a:t>Standard ML</a:t>
            </a:r>
            <a:r>
              <a:rPr lang="en-US" sz="2400" dirty="0" smtClean="0"/>
              <a:t> compiler</a:t>
            </a:r>
          </a:p>
          <a:p>
            <a:pPr lvl="1"/>
            <a:r>
              <a:rPr lang="en-US" sz="2400" dirty="0" smtClean="0"/>
              <a:t>Immutability is default, mutations are explicit</a:t>
            </a:r>
          </a:p>
          <a:p>
            <a:r>
              <a:rPr lang="en-US" sz="2800" dirty="0" smtClean="0"/>
              <a:t>ACML – first-class message passing language</a:t>
            </a:r>
          </a:p>
          <a:p>
            <a:pPr marL="457200" lvl="1" indent="0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</a:t>
            </a:fld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1298276" y="3763338"/>
            <a:ext cx="6578288" cy="1775791"/>
            <a:chOff x="1035086" y="4474818"/>
            <a:chExt cx="6578288" cy="1775791"/>
          </a:xfrm>
        </p:grpSpPr>
        <p:sp>
          <p:nvSpPr>
            <p:cNvPr id="14" name="Freeform 13"/>
            <p:cNvSpPr/>
            <p:nvPr/>
          </p:nvSpPr>
          <p:spPr>
            <a:xfrm>
              <a:off x="1035086" y="4560957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5825734" y="4503531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4652918" y="4552123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/>
            <p:cNvSpPr/>
            <p:nvPr/>
          </p:nvSpPr>
          <p:spPr>
            <a:xfrm>
              <a:off x="7069231" y="4474818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3484918" y="4552123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665517" y="4030105"/>
            <a:ext cx="2371867" cy="1258965"/>
            <a:chOff x="1298276" y="4699625"/>
            <a:chExt cx="2371867" cy="1258965"/>
          </a:xfrm>
        </p:grpSpPr>
        <p:sp>
          <p:nvSpPr>
            <p:cNvPr id="21" name="Oval 20"/>
            <p:cNvSpPr/>
            <p:nvPr/>
          </p:nvSpPr>
          <p:spPr>
            <a:xfrm>
              <a:off x="2252877" y="5102093"/>
              <a:ext cx="474870" cy="4638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14" idx="2"/>
              <a:endCxn id="21" idx="1"/>
            </p:cNvCxnSpPr>
            <p:nvPr/>
          </p:nvCxnSpPr>
          <p:spPr>
            <a:xfrm>
              <a:off x="1464135" y="5104301"/>
              <a:ext cx="858285" cy="65718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21" idx="6"/>
              <a:endCxn id="19" idx="3"/>
            </p:cNvCxnSpPr>
            <p:nvPr/>
          </p:nvCxnSpPr>
          <p:spPr>
            <a:xfrm>
              <a:off x="2727747" y="5334006"/>
              <a:ext cx="755524" cy="37548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298276" y="4699625"/>
              <a:ext cx="11794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send (c, v)</a:t>
              </a:r>
              <a:endParaRPr lang="en-US" i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319130" y="5589258"/>
              <a:ext cx="1351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v </a:t>
              </a:r>
              <a:r>
                <a:rPr lang="en-US" i="1" dirty="0" smtClean="0">
                  <a:sym typeface="Wingdings"/>
                </a:rPr>
                <a:t> </a:t>
              </a:r>
              <a:r>
                <a:rPr lang="en-US" i="1" dirty="0" err="1" smtClean="0">
                  <a:sym typeface="Wingdings"/>
                </a:rPr>
                <a:t>recv</a:t>
              </a:r>
              <a:r>
                <a:rPr lang="en-US" i="1" dirty="0" smtClean="0"/>
                <a:t> (c)</a:t>
              </a:r>
              <a:endParaRPr lang="en-US" i="1" dirty="0"/>
            </a:p>
          </p:txBody>
        </p:sp>
      </p:grpSp>
      <p:sp>
        <p:nvSpPr>
          <p:cNvPr id="29" name="Content Placeholder 2"/>
          <p:cNvSpPr txBox="1">
            <a:spLocks/>
          </p:cNvSpPr>
          <p:nvPr/>
        </p:nvSpPr>
        <p:spPr>
          <a:xfrm>
            <a:off x="457200" y="5681579"/>
            <a:ext cx="8229600" cy="7416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Automatic memory management</a:t>
            </a:r>
          </a:p>
          <a:p>
            <a:pPr marL="457200" lvl="1" indent="0">
              <a:buFont typeface="Arial"/>
              <a:buNone/>
            </a:pPr>
            <a:endParaRPr lang="en-US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3489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676" y="2767263"/>
            <a:ext cx="8270324" cy="777972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Coherent and Managed Address Space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5374105" y="322178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 Placeholder 8"/>
          <p:cNvSpPr txBox="1">
            <a:spLocks/>
          </p:cNvSpPr>
          <p:nvPr/>
        </p:nvSpPr>
        <p:spPr>
          <a:xfrm>
            <a:off x="873676" y="3600451"/>
            <a:ext cx="5620084" cy="78903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7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Coherent and Managed Address </a:t>
            </a:r>
            <a:r>
              <a:rPr lang="en-US" dirty="0"/>
              <a:t>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Requirements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Single global address space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Memory consistency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Independent core-local GC</a:t>
            </a:r>
          </a:p>
          <a:p>
            <a:pPr marL="0" indent="0" algn="ctr">
              <a:buNone/>
            </a:pPr>
            <a:endParaRPr lang="en-US" i="1" dirty="0"/>
          </a:p>
          <a:p>
            <a:pPr marL="0" indent="0" algn="ctr">
              <a:buNone/>
            </a:pPr>
            <a:r>
              <a:rPr lang="en-US" sz="4400" i="1" dirty="0" smtClean="0"/>
              <a:t>Thread</a:t>
            </a:r>
            <a:r>
              <a:rPr lang="en-US" sz="4400" i="1" dirty="0"/>
              <a:t>-local GC</a:t>
            </a:r>
            <a:r>
              <a:rPr lang="en-US" sz="4400" i="1" dirty="0" smtClean="0"/>
              <a:t>!</a:t>
            </a:r>
          </a:p>
          <a:p>
            <a:pPr marL="0" indent="0" algn="ctr">
              <a:buNone/>
            </a:pPr>
            <a:r>
              <a:rPr lang="en-US" sz="2400" dirty="0" smtClean="0"/>
              <a:t>Private-nursery GC</a:t>
            </a:r>
          </a:p>
          <a:p>
            <a:pPr marL="0" indent="0" algn="ctr">
              <a:buNone/>
            </a:pPr>
            <a:r>
              <a:rPr lang="en-US" sz="2400" dirty="0" smtClean="0"/>
              <a:t>Local heap GC </a:t>
            </a:r>
          </a:p>
          <a:p>
            <a:pPr marL="0" indent="0" algn="ctr">
              <a:buNone/>
            </a:pPr>
            <a:r>
              <a:rPr lang="en-US" sz="2400" dirty="0" smtClean="0"/>
              <a:t>On-the-fly GC</a:t>
            </a:r>
          </a:p>
          <a:p>
            <a:pPr marL="0" indent="0" algn="ctr">
              <a:buNone/>
            </a:pPr>
            <a:r>
              <a:rPr lang="en-US" sz="2400" dirty="0" smtClean="0"/>
              <a:t>Thread-specific heap GC</a:t>
            </a:r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7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48978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6064611" y="3121897"/>
            <a:ext cx="1246909" cy="1542894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6347576" y="4697540"/>
            <a:ext cx="6591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Core 0</a:t>
            </a:r>
            <a:endParaRPr lang="en-US" sz="1400" dirty="0"/>
          </a:p>
        </p:txBody>
      </p:sp>
      <p:grpSp>
        <p:nvGrpSpPr>
          <p:cNvPr id="5" name="Group 4"/>
          <p:cNvGrpSpPr/>
          <p:nvPr/>
        </p:nvGrpSpPr>
        <p:grpSpPr>
          <a:xfrm>
            <a:off x="3762448" y="3121897"/>
            <a:ext cx="1246909" cy="1883420"/>
            <a:chOff x="5428446" y="3798412"/>
            <a:chExt cx="1246909" cy="1883420"/>
          </a:xfrm>
        </p:grpSpPr>
        <p:sp>
          <p:nvSpPr>
            <p:cNvPr id="27" name="Rectangle 26"/>
            <p:cNvSpPr/>
            <p:nvPr/>
          </p:nvSpPr>
          <p:spPr>
            <a:xfrm>
              <a:off x="5428446" y="3798412"/>
              <a:ext cx="1246909" cy="1542894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endParaRPr lang="en-US" sz="16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711411" y="5374055"/>
              <a:ext cx="6591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Core 0</a:t>
              </a:r>
              <a:endParaRPr lang="en-US" sz="1400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095284" y="3121897"/>
            <a:ext cx="1246909" cy="1883420"/>
            <a:chOff x="3761282" y="3798412"/>
            <a:chExt cx="1246909" cy="1883420"/>
          </a:xfrm>
        </p:grpSpPr>
        <p:sp>
          <p:nvSpPr>
            <p:cNvPr id="18" name="Rectangle 17"/>
            <p:cNvSpPr/>
            <p:nvPr/>
          </p:nvSpPr>
          <p:spPr>
            <a:xfrm>
              <a:off x="3761282" y="3798412"/>
              <a:ext cx="1246909" cy="1542894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endParaRPr lang="en-US" sz="16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44247" y="5374055"/>
              <a:ext cx="6591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Core 0</a:t>
              </a:r>
              <a:endParaRPr lang="en-US" sz="14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Thread-local GC for SCC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8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303101" y="3329715"/>
            <a:ext cx="842819" cy="80818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2336471" y="4141571"/>
            <a:ext cx="8094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Private </a:t>
            </a:r>
          </a:p>
          <a:p>
            <a:pPr algn="ctr"/>
            <a:r>
              <a:rPr lang="en-US" sz="1400" dirty="0" smtClean="0"/>
              <a:t>Memory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6272428" y="3329715"/>
            <a:ext cx="842819" cy="80818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6305798" y="4141571"/>
            <a:ext cx="8094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Private </a:t>
            </a:r>
          </a:p>
          <a:p>
            <a:pPr algn="ctr"/>
            <a:r>
              <a:rPr lang="en-US" sz="1400" dirty="0" smtClean="0"/>
              <a:t>Memory</a:t>
            </a:r>
            <a:endParaRPr lang="en-US" sz="1400" dirty="0"/>
          </a:p>
        </p:txBody>
      </p:sp>
      <p:sp>
        <p:nvSpPr>
          <p:cNvPr id="28" name="Rectangle 27"/>
          <p:cNvSpPr/>
          <p:nvPr/>
        </p:nvSpPr>
        <p:spPr>
          <a:xfrm>
            <a:off x="3970265" y="3329715"/>
            <a:ext cx="842819" cy="80818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29" name="TextBox 28"/>
          <p:cNvSpPr txBox="1"/>
          <p:nvPr/>
        </p:nvSpPr>
        <p:spPr>
          <a:xfrm>
            <a:off x="4003635" y="4141571"/>
            <a:ext cx="8094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Private </a:t>
            </a:r>
          </a:p>
          <a:p>
            <a:pPr algn="ctr"/>
            <a:r>
              <a:rPr lang="en-US" sz="1400" dirty="0" smtClean="0"/>
              <a:t>Memory</a:t>
            </a:r>
            <a:endParaRPr 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5240752" y="3556795"/>
            <a:ext cx="46799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…</a:t>
            </a:r>
            <a:endParaRPr lang="en-US" sz="3200" dirty="0"/>
          </a:p>
        </p:txBody>
      </p:sp>
      <p:sp>
        <p:nvSpPr>
          <p:cNvPr id="33" name="Rectangle 32"/>
          <p:cNvSpPr/>
          <p:nvPr/>
        </p:nvSpPr>
        <p:spPr>
          <a:xfrm>
            <a:off x="2095284" y="1168753"/>
            <a:ext cx="5216236" cy="1542894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Shared Memory</a:t>
            </a:r>
            <a:endParaRPr lang="en-US" sz="1600" dirty="0"/>
          </a:p>
        </p:txBody>
      </p:sp>
      <p:sp>
        <p:nvSpPr>
          <p:cNvPr id="34" name="Rectangle 33"/>
          <p:cNvSpPr/>
          <p:nvPr/>
        </p:nvSpPr>
        <p:spPr>
          <a:xfrm>
            <a:off x="2303099" y="1538207"/>
            <a:ext cx="2294194" cy="8081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Uncached</a:t>
            </a:r>
            <a:r>
              <a:rPr lang="en-US" sz="1600" dirty="0" smtClean="0"/>
              <a:t> Shared Heap</a:t>
            </a:r>
          </a:p>
          <a:p>
            <a:pPr algn="ctr"/>
            <a:r>
              <a:rPr lang="en-US" sz="1600" dirty="0" smtClean="0"/>
              <a:t>(Mutable Objects)</a:t>
            </a:r>
            <a:endParaRPr lang="en-US" sz="1600" dirty="0"/>
          </a:p>
        </p:txBody>
      </p:sp>
      <p:sp>
        <p:nvSpPr>
          <p:cNvPr id="38" name="Rectangle 37"/>
          <p:cNvSpPr/>
          <p:nvPr/>
        </p:nvSpPr>
        <p:spPr>
          <a:xfrm>
            <a:off x="4821053" y="1538207"/>
            <a:ext cx="2294194" cy="8081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Cached Shared Heap</a:t>
            </a:r>
          </a:p>
          <a:p>
            <a:pPr algn="ctr"/>
            <a:r>
              <a:rPr lang="en-US" sz="1600" dirty="0" smtClean="0"/>
              <a:t>(Immutable Objects)</a:t>
            </a:r>
            <a:endParaRPr lang="en-US" sz="1600" dirty="0"/>
          </a:p>
        </p:txBody>
      </p:sp>
      <p:cxnSp>
        <p:nvCxnSpPr>
          <p:cNvPr id="39" name="Straight Arrow Connector 38"/>
          <p:cNvCxnSpPr>
            <a:stCxn id="16" idx="3"/>
          </p:cNvCxnSpPr>
          <p:nvPr/>
        </p:nvCxnSpPr>
        <p:spPr>
          <a:xfrm>
            <a:off x="3145920" y="3733806"/>
            <a:ext cx="824345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Multiply 39"/>
          <p:cNvSpPr/>
          <p:nvPr/>
        </p:nvSpPr>
        <p:spPr>
          <a:xfrm>
            <a:off x="3246812" y="3490305"/>
            <a:ext cx="600029" cy="487002"/>
          </a:xfrm>
          <a:prstGeom prst="mathMultiply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>
            <a:stCxn id="34" idx="2"/>
            <a:endCxn id="16" idx="0"/>
          </p:cNvCxnSpPr>
          <p:nvPr/>
        </p:nvCxnSpPr>
        <p:spPr>
          <a:xfrm flipH="1">
            <a:off x="2724511" y="2346389"/>
            <a:ext cx="725685" cy="98332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Multiply 44"/>
          <p:cNvSpPr/>
          <p:nvPr/>
        </p:nvSpPr>
        <p:spPr>
          <a:xfrm>
            <a:off x="2724511" y="2596588"/>
            <a:ext cx="600029" cy="487002"/>
          </a:xfrm>
          <a:prstGeom prst="mathMultiply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>
            <a:stCxn id="38" idx="2"/>
          </p:cNvCxnSpPr>
          <p:nvPr/>
        </p:nvCxnSpPr>
        <p:spPr>
          <a:xfrm flipH="1">
            <a:off x="3145920" y="2346389"/>
            <a:ext cx="2822230" cy="98332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9" name="Multiply 48"/>
          <p:cNvSpPr/>
          <p:nvPr/>
        </p:nvSpPr>
        <p:spPr>
          <a:xfrm>
            <a:off x="4030609" y="2673340"/>
            <a:ext cx="600029" cy="487002"/>
          </a:xfrm>
          <a:prstGeom prst="mathMultiply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Content Placeholder 2"/>
          <p:cNvSpPr>
            <a:spLocks noGrp="1"/>
          </p:cNvSpPr>
          <p:nvPr>
            <p:ph idx="1"/>
          </p:nvPr>
        </p:nvSpPr>
        <p:spPr>
          <a:xfrm>
            <a:off x="311949" y="5005317"/>
            <a:ext cx="8665569" cy="1464999"/>
          </a:xfrm>
        </p:spPr>
        <p:txBody>
          <a:bodyPr>
            <a:normAutofit/>
          </a:bodyPr>
          <a:lstStyle/>
          <a:p>
            <a:r>
              <a:rPr lang="en-US" sz="2200" dirty="0" smtClean="0"/>
              <a:t>Consistency preservation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No inter-coherence-domain pointers!</a:t>
            </a:r>
          </a:p>
          <a:p>
            <a:r>
              <a:rPr lang="en-US" sz="2200" dirty="0" smtClean="0">
                <a:solidFill>
                  <a:srgbClr val="000000"/>
                </a:solidFill>
              </a:rPr>
              <a:t>Independent collection of local heaps</a:t>
            </a:r>
          </a:p>
        </p:txBody>
      </p:sp>
      <p:sp>
        <p:nvSpPr>
          <p:cNvPr id="9" name="Oval Callout 8"/>
          <p:cNvSpPr/>
          <p:nvPr/>
        </p:nvSpPr>
        <p:spPr>
          <a:xfrm>
            <a:off x="2378249" y="883653"/>
            <a:ext cx="1384199" cy="511920"/>
          </a:xfrm>
          <a:prstGeom prst="wedgeEllipseCallout">
            <a:avLst>
              <a:gd name="adj1" fmla="val -18901"/>
              <a:gd name="adj2" fmla="val 7294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Caching disabled</a:t>
            </a:r>
            <a:endParaRPr lang="en-US" sz="1600" dirty="0"/>
          </a:p>
        </p:txBody>
      </p:sp>
      <p:sp>
        <p:nvSpPr>
          <p:cNvPr id="37" name="Oval Callout 36"/>
          <p:cNvSpPr/>
          <p:nvPr/>
        </p:nvSpPr>
        <p:spPr>
          <a:xfrm>
            <a:off x="5352423" y="883653"/>
            <a:ext cx="1959097" cy="511920"/>
          </a:xfrm>
          <a:prstGeom prst="wedgeEllipseCallout">
            <a:avLst>
              <a:gd name="adj1" fmla="val -18901"/>
              <a:gd name="adj2" fmla="val 7294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SMC - Caching enabled</a:t>
            </a:r>
            <a:endParaRPr lang="en-US" sz="1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7397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3" grpId="0" animBg="1"/>
      <p:bldP spid="28" grpId="0" animBg="1"/>
      <p:bldP spid="34" grpId="0" animBg="1"/>
      <p:bldP spid="38" grpId="0" animBg="1"/>
      <p:bldP spid="40" grpId="0" animBg="1"/>
      <p:bldP spid="45" grpId="0" animBg="1"/>
      <p:bldP spid="49" grpId="0" animBg="1"/>
      <p:bldP spid="52" grpId="0" build="p"/>
      <p:bldP spid="9" grpId="0" animBg="1"/>
      <p:bldP spid="3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Heap Invariant Preservation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11727" y="1468538"/>
            <a:ext cx="1674091" cy="13716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err="1" smtClean="0"/>
              <a:t>Uncached</a:t>
            </a:r>
            <a:r>
              <a:rPr lang="en-US" sz="1600" dirty="0" smtClean="0"/>
              <a:t> Shared Heap</a:t>
            </a:r>
          </a:p>
        </p:txBody>
      </p:sp>
      <p:sp>
        <p:nvSpPr>
          <p:cNvPr id="6" name="Rectangle 5"/>
          <p:cNvSpPr/>
          <p:nvPr/>
        </p:nvSpPr>
        <p:spPr>
          <a:xfrm>
            <a:off x="2295008" y="1468539"/>
            <a:ext cx="1674091" cy="137164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Cached Shared Heap</a:t>
            </a:r>
          </a:p>
        </p:txBody>
      </p:sp>
      <p:sp>
        <p:nvSpPr>
          <p:cNvPr id="7" name="Rectangle 6"/>
          <p:cNvSpPr/>
          <p:nvPr/>
        </p:nvSpPr>
        <p:spPr>
          <a:xfrm>
            <a:off x="311728" y="4006273"/>
            <a:ext cx="3657372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10" name="Oval 9"/>
          <p:cNvSpPr/>
          <p:nvPr/>
        </p:nvSpPr>
        <p:spPr>
          <a:xfrm>
            <a:off x="865909" y="2167829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err="1" smtClean="0"/>
              <a:t>r</a:t>
            </a:r>
            <a:r>
              <a:rPr lang="en-US" b="1" baseline="-25000" dirty="0" err="1" smtClean="0"/>
              <a:t>m</a:t>
            </a:r>
            <a:endParaRPr lang="en-US" b="1" baseline="-25000" dirty="0"/>
          </a:p>
        </p:txBody>
      </p:sp>
      <p:sp>
        <p:nvSpPr>
          <p:cNvPr id="12" name="Oval 11"/>
          <p:cNvSpPr/>
          <p:nvPr/>
        </p:nvSpPr>
        <p:spPr>
          <a:xfrm>
            <a:off x="865909" y="4202138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err="1"/>
              <a:t>x</a:t>
            </a:r>
            <a:r>
              <a:rPr lang="en-US" b="1" baseline="-25000" dirty="0" err="1" smtClean="0"/>
              <a:t>m</a:t>
            </a:r>
            <a:endParaRPr lang="en-US" b="1" baseline="-25000" dirty="0"/>
          </a:p>
        </p:txBody>
      </p:sp>
      <p:sp>
        <p:nvSpPr>
          <p:cNvPr id="13" name="Oval 12"/>
          <p:cNvSpPr/>
          <p:nvPr/>
        </p:nvSpPr>
        <p:spPr>
          <a:xfrm>
            <a:off x="1726045" y="4202138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err="1" smtClean="0"/>
              <a:t>y</a:t>
            </a:r>
            <a:r>
              <a:rPr lang="en-US" b="1" baseline="-25000" dirty="0" err="1" smtClean="0"/>
              <a:t>im</a:t>
            </a:r>
            <a:endParaRPr lang="en-US" b="1" baseline="-25000" dirty="0"/>
          </a:p>
        </p:txBody>
      </p:sp>
      <p:cxnSp>
        <p:nvCxnSpPr>
          <p:cNvPr id="14" name="Straight Arrow Connector 13"/>
          <p:cNvCxnSpPr>
            <a:stCxn id="12" idx="6"/>
            <a:endCxn id="13" idx="2"/>
          </p:cNvCxnSpPr>
          <p:nvPr/>
        </p:nvCxnSpPr>
        <p:spPr>
          <a:xfrm>
            <a:off x="1385455" y="4446876"/>
            <a:ext cx="34059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920673" y="1468537"/>
            <a:ext cx="1674091" cy="13716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err="1" smtClean="0"/>
              <a:t>Uncached</a:t>
            </a:r>
            <a:r>
              <a:rPr lang="en-US" sz="1600" dirty="0" smtClean="0"/>
              <a:t> Shared Heap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903954" y="1468538"/>
            <a:ext cx="1674091" cy="137164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Cached Shared Heap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920674" y="4006272"/>
            <a:ext cx="3657372" cy="11198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22" name="Oval 21"/>
          <p:cNvSpPr/>
          <p:nvPr/>
        </p:nvSpPr>
        <p:spPr>
          <a:xfrm>
            <a:off x="5047673" y="2167828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err="1" smtClean="0"/>
              <a:t>r</a:t>
            </a:r>
            <a:r>
              <a:rPr lang="en-US" b="1" baseline="-25000" dirty="0" err="1" smtClean="0"/>
              <a:t>m</a:t>
            </a:r>
            <a:endParaRPr lang="en-US" b="1" baseline="-25000" dirty="0"/>
          </a:p>
        </p:txBody>
      </p:sp>
      <p:sp>
        <p:nvSpPr>
          <p:cNvPr id="23" name="Oval 22"/>
          <p:cNvSpPr/>
          <p:nvPr/>
        </p:nvSpPr>
        <p:spPr>
          <a:xfrm>
            <a:off x="5994401" y="2167828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err="1"/>
              <a:t>x</a:t>
            </a:r>
            <a:r>
              <a:rPr lang="en-US" b="1" baseline="-25000" dirty="0" err="1" smtClean="0"/>
              <a:t>m</a:t>
            </a:r>
            <a:endParaRPr lang="en-US" b="1" baseline="-25000" dirty="0"/>
          </a:p>
        </p:txBody>
      </p:sp>
      <p:sp>
        <p:nvSpPr>
          <p:cNvPr id="24" name="Oval 23"/>
          <p:cNvSpPr/>
          <p:nvPr/>
        </p:nvSpPr>
        <p:spPr>
          <a:xfrm>
            <a:off x="7420263" y="2167829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err="1" smtClean="0"/>
              <a:t>y</a:t>
            </a:r>
            <a:r>
              <a:rPr lang="en-US" b="1" baseline="-25000" dirty="0" err="1" smtClean="0"/>
              <a:t>im</a:t>
            </a:r>
            <a:endParaRPr lang="en-US" b="1" baseline="-25000" dirty="0"/>
          </a:p>
        </p:txBody>
      </p:sp>
      <p:cxnSp>
        <p:nvCxnSpPr>
          <p:cNvPr id="25" name="Straight Arrow Connector 24"/>
          <p:cNvCxnSpPr>
            <a:stCxn id="23" idx="6"/>
            <a:endCxn id="24" idx="2"/>
          </p:cNvCxnSpPr>
          <p:nvPr/>
        </p:nvCxnSpPr>
        <p:spPr>
          <a:xfrm>
            <a:off x="6513947" y="2412566"/>
            <a:ext cx="90631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2" idx="6"/>
            <a:endCxn id="23" idx="2"/>
          </p:cNvCxnSpPr>
          <p:nvPr/>
        </p:nvCxnSpPr>
        <p:spPr>
          <a:xfrm>
            <a:off x="5567219" y="2412566"/>
            <a:ext cx="427182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3915270" y="2907709"/>
            <a:ext cx="100540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 := x</a:t>
            </a:r>
            <a:endParaRPr lang="en-US" sz="3200" dirty="0"/>
          </a:p>
        </p:txBody>
      </p:sp>
      <p:sp>
        <p:nvSpPr>
          <p:cNvPr id="39" name="Notched Right Arrow 38"/>
          <p:cNvSpPr/>
          <p:nvPr/>
        </p:nvSpPr>
        <p:spPr>
          <a:xfrm>
            <a:off x="3969100" y="3481992"/>
            <a:ext cx="983444" cy="351100"/>
          </a:xfrm>
          <a:prstGeom prst="notch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585692" y="4227131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/>
              <a:t>FWD</a:t>
            </a:r>
            <a:endParaRPr lang="en-US" sz="1400" b="1" baseline="-25000" dirty="0"/>
          </a:p>
        </p:txBody>
      </p:sp>
      <p:sp>
        <p:nvSpPr>
          <p:cNvPr id="43" name="Oval 42"/>
          <p:cNvSpPr/>
          <p:nvPr/>
        </p:nvSpPr>
        <p:spPr>
          <a:xfrm>
            <a:off x="7027718" y="4227131"/>
            <a:ext cx="519546" cy="489475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/>
              <a:t>FWD</a:t>
            </a:r>
            <a:endParaRPr lang="en-US" sz="1400" b="1" baseline="-25000" dirty="0"/>
          </a:p>
        </p:txBody>
      </p:sp>
      <p:cxnSp>
        <p:nvCxnSpPr>
          <p:cNvPr id="44" name="Curved Connector 43"/>
          <p:cNvCxnSpPr/>
          <p:nvPr/>
        </p:nvCxnSpPr>
        <p:spPr>
          <a:xfrm>
            <a:off x="5047673" y="4227131"/>
            <a:ext cx="551483" cy="254207"/>
          </a:xfrm>
          <a:prstGeom prst="curvedConnector3">
            <a:avLst/>
          </a:prstGeom>
          <a:ln w="25400" cmpd="sng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Curved Connector 44"/>
          <p:cNvCxnSpPr/>
          <p:nvPr/>
        </p:nvCxnSpPr>
        <p:spPr>
          <a:xfrm rot="10800000">
            <a:off x="6118724" y="4458421"/>
            <a:ext cx="464495" cy="254207"/>
          </a:xfrm>
          <a:prstGeom prst="curvedConnector3">
            <a:avLst/>
          </a:prstGeom>
          <a:ln w="25400" cmpd="sng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Curved Connector 47"/>
          <p:cNvCxnSpPr/>
          <p:nvPr/>
        </p:nvCxnSpPr>
        <p:spPr>
          <a:xfrm>
            <a:off x="6476213" y="4252427"/>
            <a:ext cx="551483" cy="254207"/>
          </a:xfrm>
          <a:prstGeom prst="curvedConnector3">
            <a:avLst/>
          </a:prstGeom>
          <a:ln w="25400" cmpd="sng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Curved Connector 48"/>
          <p:cNvCxnSpPr/>
          <p:nvPr/>
        </p:nvCxnSpPr>
        <p:spPr>
          <a:xfrm rot="10800000">
            <a:off x="7547264" y="4483717"/>
            <a:ext cx="464495" cy="254207"/>
          </a:xfrm>
          <a:prstGeom prst="curvedConnector3">
            <a:avLst/>
          </a:prstGeom>
          <a:ln w="25400" cmpd="sng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2" idx="0"/>
            <a:endCxn id="23" idx="4"/>
          </p:cNvCxnSpPr>
          <p:nvPr/>
        </p:nvCxnSpPr>
        <p:spPr>
          <a:xfrm flipV="1">
            <a:off x="5845465" y="2657303"/>
            <a:ext cx="408709" cy="156982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3" idx="0"/>
            <a:endCxn id="24" idx="4"/>
          </p:cNvCxnSpPr>
          <p:nvPr/>
        </p:nvCxnSpPr>
        <p:spPr>
          <a:xfrm flipV="1">
            <a:off x="7287491" y="2657304"/>
            <a:ext cx="392545" cy="156982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Oval Callout 59"/>
          <p:cNvSpPr/>
          <p:nvPr/>
        </p:nvSpPr>
        <p:spPr>
          <a:xfrm>
            <a:off x="6409658" y="5338274"/>
            <a:ext cx="2277141" cy="748631"/>
          </a:xfrm>
          <a:prstGeom prst="wedgeEllipseCallout">
            <a:avLst>
              <a:gd name="adj1" fmla="val -7073"/>
              <a:gd name="adj2" fmla="val -13681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Mutator</a:t>
            </a:r>
            <a:r>
              <a:rPr lang="en-US" dirty="0" smtClean="0"/>
              <a:t> needs Read Barriers!</a:t>
            </a:r>
            <a:endParaRPr lang="en-US" dirty="0"/>
          </a:p>
        </p:txBody>
      </p:sp>
      <p:sp>
        <p:nvSpPr>
          <p:cNvPr id="30" name="Oval Callout 29"/>
          <p:cNvSpPr/>
          <p:nvPr/>
        </p:nvSpPr>
        <p:spPr>
          <a:xfrm>
            <a:off x="1107020" y="3053977"/>
            <a:ext cx="2277141" cy="748631"/>
          </a:xfrm>
          <a:prstGeom prst="wedgeEllipseCallout">
            <a:avLst>
              <a:gd name="adj1" fmla="val 71594"/>
              <a:gd name="adj2" fmla="val 25684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Write barrier -- Globalization 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2337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42" grpId="0" animBg="1"/>
      <p:bldP spid="43" grpId="0" animBg="1"/>
      <p:bldP spid="60" grpId="0" animBg="1"/>
      <p:bldP spid="30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5|17.4|21.5|33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2|33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9|3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6|37.4|25.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4|3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8|8.7|0.5|16.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8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3|0.5|26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6|28.2|42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8|24.1|11.6|14.8|12.1|16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6|23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3|0.9|52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9|29.5|0.7"/>
</p:tagLst>
</file>

<file path=ppt/theme/theme1.xml><?xml version="1.0" encoding="utf-8"?>
<a:theme xmlns:a="http://schemas.openxmlformats.org/drawingml/2006/main" name="Office Theme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schemas.microsoft.com/sharepoint/v3/fields"/>
    <ds:schemaRef ds:uri="http://purl.org/dc/elements/1.1/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27081</TotalTime>
  <Words>1470</Words>
  <Application>Microsoft Macintosh PowerPoint</Application>
  <PresentationFormat>On-screen Show (4:3)</PresentationFormat>
  <Paragraphs>382</Paragraphs>
  <Slides>29</Slides>
  <Notes>10</Notes>
  <HiddenSlides>6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A Coherent and Managed Runtime for ML on the SCC</vt:lpstr>
      <vt:lpstr>Big Picture</vt:lpstr>
      <vt:lpstr>Intel SCC Architecture</vt:lpstr>
      <vt:lpstr>SMP Programming Model for SCC</vt:lpstr>
      <vt:lpstr>Programming Model</vt:lpstr>
      <vt:lpstr>Coherent and Managed Address Space</vt:lpstr>
      <vt:lpstr>Coherent and Managed Address Space</vt:lpstr>
      <vt:lpstr>Thread-local GC for SCC</vt:lpstr>
      <vt:lpstr>Heap Invariant Preservation</vt:lpstr>
      <vt:lpstr>Maintaining Consistency</vt:lpstr>
      <vt:lpstr>Ensuring Consistency (Reads)</vt:lpstr>
      <vt:lpstr>Ensuring Consistency (Reads)</vt:lpstr>
      <vt:lpstr>Ensuring Consistency (Writes)</vt:lpstr>
      <vt:lpstr>Garbage Collection</vt:lpstr>
      <vt:lpstr>GC Evaluation</vt:lpstr>
      <vt:lpstr>ACML Channels on MPB</vt:lpstr>
      <vt:lpstr>ACML Channels on MPB</vt:lpstr>
      <vt:lpstr>Specializing Channel Communication</vt:lpstr>
      <vt:lpstr>Sender Blocks</vt:lpstr>
      <vt:lpstr>Receiver Interrupts</vt:lpstr>
      <vt:lpstr>Message Passing Evaluation</vt:lpstr>
      <vt:lpstr>Conclusion</vt:lpstr>
      <vt:lpstr>Questions?</vt:lpstr>
      <vt:lpstr>Read Barrier</vt:lpstr>
      <vt:lpstr>Write Barrier</vt:lpstr>
      <vt:lpstr>Case 4</vt:lpstr>
      <vt:lpstr>Case 2</vt:lpstr>
      <vt:lpstr>Case 3 – Sender Blocks </vt:lpstr>
      <vt:lpstr>Case 3 – Receiver Unblocks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Sam Midkiff</cp:lastModifiedBy>
  <cp:revision>562</cp:revision>
  <dcterms:created xsi:type="dcterms:W3CDTF">2010-04-12T23:12:02Z</dcterms:created>
  <dcterms:modified xsi:type="dcterms:W3CDTF">2012-11-29T15:09:27Z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